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9"/>
  </p:notesMasterIdLst>
  <p:sldIdLst>
    <p:sldId id="256" r:id="rId2"/>
    <p:sldId id="257" r:id="rId3"/>
    <p:sldId id="259" r:id="rId4"/>
    <p:sldId id="266" r:id="rId5"/>
    <p:sldId id="267" r:id="rId6"/>
    <p:sldId id="270" r:id="rId7"/>
    <p:sldId id="269" r:id="rId8"/>
    <p:sldId id="260" r:id="rId9"/>
    <p:sldId id="261" r:id="rId10"/>
    <p:sldId id="285" r:id="rId11"/>
    <p:sldId id="286" r:id="rId12"/>
    <p:sldId id="287" r:id="rId13"/>
    <p:sldId id="258" r:id="rId14"/>
    <p:sldId id="262" r:id="rId15"/>
    <p:sldId id="268" r:id="rId16"/>
    <p:sldId id="288" r:id="rId17"/>
    <p:sldId id="293" r:id="rId18"/>
    <p:sldId id="275" r:id="rId19"/>
    <p:sldId id="264" r:id="rId20"/>
    <p:sldId id="274" r:id="rId21"/>
    <p:sldId id="276" r:id="rId22"/>
    <p:sldId id="277" r:id="rId23"/>
    <p:sldId id="278" r:id="rId24"/>
    <p:sldId id="279" r:id="rId25"/>
    <p:sldId id="281" r:id="rId26"/>
    <p:sldId id="283" r:id="rId27"/>
    <p:sldId id="29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66105" autoAdjust="0"/>
  </p:normalViewPr>
  <p:slideViewPr>
    <p:cSldViewPr snapToGrid="0">
      <p:cViewPr varScale="1">
        <p:scale>
          <a:sx n="66" d="100"/>
          <a:sy n="66" d="100"/>
        </p:scale>
        <p:origin x="-258"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BEEDB-BE73-4E3A-AE7A-E2C053E8C58D}" type="datetimeFigureOut">
              <a:rPr lang="en-US" smtClean="0"/>
              <a:pPr/>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D51CB-0FFC-4BDB-AA8C-C71B91A0A3B7}" type="slidenum">
              <a:rPr lang="en-US" smtClean="0"/>
              <a:pPr/>
              <a:t>‹#›</a:t>
            </a:fld>
            <a:endParaRPr lang="en-US"/>
          </a:p>
        </p:txBody>
      </p:sp>
    </p:spTree>
    <p:extLst>
      <p:ext uri="{BB962C8B-B14F-4D97-AF65-F5344CB8AC3E}">
        <p14:creationId xmlns:p14="http://schemas.microsoft.com/office/powerpoint/2010/main" xmlns="" val="2152104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nasopharyngeal swab samples of participants were collected for SARS-CoV-2 test with the detection kit (</a:t>
            </a:r>
            <a:r>
              <a:rPr lang="en-GB" dirty="0" err="1" smtClean="0">
                <a:solidFill>
                  <a:srgbClr val="FF0000"/>
                </a:solidFill>
              </a:rPr>
              <a:t>Bioperfectus</a:t>
            </a:r>
            <a:r>
              <a:rPr lang="en-GB" dirty="0" smtClean="0">
                <a:solidFill>
                  <a:srgbClr val="FF0000"/>
                </a:solidFill>
              </a:rPr>
              <a:t>, Taizhou, China). The ORF1ab gene (nCovORF1ab) and the N gene (</a:t>
            </a:r>
            <a:r>
              <a:rPr lang="en-GB" dirty="0" err="1" smtClean="0">
                <a:solidFill>
                  <a:srgbClr val="FF0000"/>
                </a:solidFill>
              </a:rPr>
              <a:t>nCoV</a:t>
            </a:r>
            <a:r>
              <a:rPr lang="en-GB" dirty="0" smtClean="0">
                <a:solidFill>
                  <a:srgbClr val="FF0000"/>
                </a:solidFill>
              </a:rPr>
              <a:t>-NP) were used for real-time RT-PCR according to the manufacturer’s instructions.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05D51CB-0FFC-4BDB-AA8C-C71B91A0A3B7}" type="slidenum">
              <a:rPr lang="en-US" smtClean="0"/>
              <a:pPr/>
              <a:t>9</a:t>
            </a:fld>
            <a:endParaRPr lang="en-US"/>
          </a:p>
        </p:txBody>
      </p:sp>
    </p:spTree>
    <p:extLst>
      <p:ext uri="{BB962C8B-B14F-4D97-AF65-F5344CB8AC3E}">
        <p14:creationId xmlns:p14="http://schemas.microsoft.com/office/powerpoint/2010/main" xmlns="" val="235480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305D51CB-0FFC-4BDB-AA8C-C71B91A0A3B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0A57DB-6676-40FF-BDD1-9D53C007744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3DFA-5C41-44D7-BD8E-C2B27B794AB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9408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0A57DB-6676-40FF-BDD1-9D53C007744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181822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0A57DB-6676-40FF-BDD1-9D53C007744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241374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0A57DB-6676-40FF-BDD1-9D53C007744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89715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0A57DB-6676-40FF-BDD1-9D53C007744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3DFA-5C41-44D7-BD8E-C2B27B794AB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694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0A57DB-6676-40FF-BDD1-9D53C0077441}"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142318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0A57DB-6676-40FF-BDD1-9D53C0077441}"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57104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0A57DB-6676-40FF-BDD1-9D53C0077441}"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324634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0A57DB-6676-40FF-BDD1-9D53C0077441}" type="datetimeFigureOut">
              <a:rPr lang="en-US" smtClean="0"/>
              <a:pPr/>
              <a:t>4/30/2020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93262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10A57DB-6676-40FF-BDD1-9D53C0077441}" type="datetimeFigureOut">
              <a:rPr lang="en-US" smtClean="0"/>
              <a:pPr/>
              <a:t>4/30/2020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131381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10A57DB-6676-40FF-BDD1-9D53C0077441}"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23DFA-5C41-44D7-BD8E-C2B27B794AB5}" type="slidenum">
              <a:rPr lang="en-US" smtClean="0"/>
              <a:pPr/>
              <a:t>‹#›</a:t>
            </a:fld>
            <a:endParaRPr lang="en-US"/>
          </a:p>
        </p:txBody>
      </p:sp>
    </p:spTree>
    <p:extLst>
      <p:ext uri="{BB962C8B-B14F-4D97-AF65-F5344CB8AC3E}">
        <p14:creationId xmlns:p14="http://schemas.microsoft.com/office/powerpoint/2010/main" xmlns="" val="105301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10A57DB-6676-40FF-BDD1-9D53C0077441}" type="datetimeFigureOut">
              <a:rPr lang="en-US" smtClean="0"/>
              <a:pPr/>
              <a:t>4/30/2020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A23DFA-5C41-44D7-BD8E-C2B27B794AB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63130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COVID 19 in Dialysis Wards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Shahrzad Ossareh- MD.</a:t>
            </a:r>
          </a:p>
          <a:p>
            <a:r>
              <a:rPr lang="en-US" dirty="0" smtClean="0"/>
              <a:t>HKC- IUMS</a:t>
            </a:r>
          </a:p>
          <a:p>
            <a:r>
              <a:rPr lang="en-US" dirty="0" smtClean="0"/>
              <a:t>2020/04/30</a:t>
            </a:r>
            <a:endParaRPr lang="en-US" dirty="0"/>
          </a:p>
        </p:txBody>
      </p:sp>
    </p:spTree>
    <p:extLst>
      <p:ext uri="{BB962C8B-B14F-4D97-AF65-F5344CB8AC3E}">
        <p14:creationId xmlns:p14="http://schemas.microsoft.com/office/powerpoint/2010/main" xmlns="" val="764824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apis.mail.yahoo.com/ws/v3/mailboxes/@.id==VjN-mN4GS3pLTeRkdFH6xBYLSGcKB7_M7LKqH8mXzpEdnAYFUk2qOlrabMSLFWiMzCFyUWhjIv2uHVC2R0Wv8Q9VgQ/messages/@.id==APVVm5MGd-oHXqmegQrhKMczcE0/content/parts/@.id==2/thumbnail?appId=YMailNorrin&amp;downloadWhenThumbnailFails=true&amp;pid=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s://apis.mail.yahoo.com/ws/v3/mailboxes/@.id==VjN-mN4GS3pLTeRkdFH6xBYLSGcKB7_M7LKqH8mXzpEdnAYFUk2qOlrabMSLFWiMzCFyUWhjIv2uHVC2R0Wv8Q9VgQ/messages/@.id==APVVm5MGd-oHXqmegQrhKMczcE0/content/parts/@.id==2/thumbnail?appId=YMailNorrin&amp;downloadWhenThumbnailFails=true&amp;pid=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0" y="0"/>
            <a:ext cx="6139639" cy="4217823"/>
            <a:chOff x="81638" y="130626"/>
            <a:chExt cx="6058001" cy="4087197"/>
          </a:xfrm>
        </p:grpSpPr>
        <p:pic>
          <p:nvPicPr>
            <p:cNvPr id="1035" name="Picture 11"/>
            <p:cNvPicPr>
              <a:picLocks noChangeAspect="1" noChangeArrowheads="1"/>
            </p:cNvPicPr>
            <p:nvPr/>
          </p:nvPicPr>
          <p:blipFill>
            <a:blip r:embed="rId2" cstate="print"/>
            <a:srcRect/>
            <a:stretch>
              <a:fillRect/>
            </a:stretch>
          </p:blipFill>
          <p:spPr bwMode="auto">
            <a:xfrm>
              <a:off x="81638" y="130626"/>
              <a:ext cx="6058001" cy="3722917"/>
            </a:xfrm>
            <a:prstGeom prst="rect">
              <a:avLst/>
            </a:prstGeom>
            <a:noFill/>
            <a:ln w="9525">
              <a:noFill/>
              <a:miter lim="800000"/>
              <a:headEnd/>
              <a:tailEnd/>
            </a:ln>
          </p:spPr>
        </p:pic>
        <p:sp>
          <p:nvSpPr>
            <p:cNvPr id="10" name="Rectangle 9"/>
            <p:cNvSpPr/>
            <p:nvPr/>
          </p:nvSpPr>
          <p:spPr>
            <a:xfrm>
              <a:off x="987078" y="3848491"/>
              <a:ext cx="4711546" cy="369332"/>
            </a:xfrm>
            <a:prstGeom prst="rect">
              <a:avLst/>
            </a:prstGeom>
          </p:spPr>
          <p:txBody>
            <a:bodyPr wrap="none">
              <a:spAutoFit/>
            </a:bodyPr>
            <a:lstStyle/>
            <a:p>
              <a:r>
                <a:rPr lang="en-GB" dirty="0" smtClean="0"/>
                <a:t>2. Single peripheral GG pleural based lesion</a:t>
              </a:r>
              <a:endParaRPr lang="en-US" dirty="0"/>
            </a:p>
          </p:txBody>
        </p:sp>
      </p:grpSp>
      <p:grpSp>
        <p:nvGrpSpPr>
          <p:cNvPr id="13" name="Group 12"/>
          <p:cNvGrpSpPr/>
          <p:nvPr/>
        </p:nvGrpSpPr>
        <p:grpSpPr>
          <a:xfrm>
            <a:off x="5323114" y="2122714"/>
            <a:ext cx="6868886" cy="4735286"/>
            <a:chOff x="5600700" y="2369020"/>
            <a:chExt cx="6591300" cy="4488980"/>
          </a:xfrm>
        </p:grpSpPr>
        <p:sp>
          <p:nvSpPr>
            <p:cNvPr id="11" name="Rectangle 10"/>
            <p:cNvSpPr/>
            <p:nvPr/>
          </p:nvSpPr>
          <p:spPr>
            <a:xfrm>
              <a:off x="7043057" y="6488668"/>
              <a:ext cx="3619500" cy="369332"/>
            </a:xfrm>
            <a:prstGeom prst="rect">
              <a:avLst/>
            </a:prstGeom>
          </p:spPr>
          <p:txBody>
            <a:bodyPr wrap="square">
              <a:spAutoFit/>
            </a:bodyPr>
            <a:lstStyle/>
            <a:p>
              <a:pPr algn="ctr"/>
              <a:r>
                <a:rPr lang="en-GB" dirty="0" smtClean="0"/>
                <a:t>2.5. Single Central GG lesion</a:t>
              </a:r>
              <a:endParaRPr lang="en-US" dirty="0"/>
            </a:p>
          </p:txBody>
        </p:sp>
        <p:pic>
          <p:nvPicPr>
            <p:cNvPr id="1036" name="Picture 12"/>
            <p:cNvPicPr>
              <a:picLocks noChangeAspect="1" noChangeArrowheads="1"/>
            </p:cNvPicPr>
            <p:nvPr/>
          </p:nvPicPr>
          <p:blipFill>
            <a:blip r:embed="rId3" cstate="print"/>
            <a:srcRect/>
            <a:stretch>
              <a:fillRect/>
            </a:stretch>
          </p:blipFill>
          <p:spPr bwMode="auto">
            <a:xfrm>
              <a:off x="5600700" y="2369020"/>
              <a:ext cx="6591300" cy="406920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6237514" cy="4103522"/>
            <a:chOff x="0" y="1"/>
            <a:chExt cx="6237514" cy="4103522"/>
          </a:xfrm>
        </p:grpSpPr>
        <p:pic>
          <p:nvPicPr>
            <p:cNvPr id="45058" name="Picture 2"/>
            <p:cNvPicPr>
              <a:picLocks noChangeAspect="1" noChangeArrowheads="1"/>
            </p:cNvPicPr>
            <p:nvPr/>
          </p:nvPicPr>
          <p:blipFill>
            <a:blip r:embed="rId2" cstate="print"/>
            <a:srcRect/>
            <a:stretch>
              <a:fillRect/>
            </a:stretch>
          </p:blipFill>
          <p:spPr bwMode="auto">
            <a:xfrm>
              <a:off x="0" y="1"/>
              <a:ext cx="6237514" cy="3727745"/>
            </a:xfrm>
            <a:prstGeom prst="rect">
              <a:avLst/>
            </a:prstGeom>
            <a:noFill/>
            <a:ln w="9525">
              <a:noFill/>
              <a:miter lim="800000"/>
              <a:headEnd/>
              <a:tailEnd/>
            </a:ln>
          </p:spPr>
        </p:pic>
        <p:sp>
          <p:nvSpPr>
            <p:cNvPr id="5" name="Rectangle 4"/>
            <p:cNvSpPr/>
            <p:nvPr/>
          </p:nvSpPr>
          <p:spPr>
            <a:xfrm>
              <a:off x="977557" y="3734191"/>
              <a:ext cx="3929281" cy="369332"/>
            </a:xfrm>
            <a:prstGeom prst="rect">
              <a:avLst/>
            </a:prstGeom>
          </p:spPr>
          <p:txBody>
            <a:bodyPr wrap="none">
              <a:spAutoFit/>
            </a:bodyPr>
            <a:lstStyle/>
            <a:p>
              <a:r>
                <a:rPr lang="en-GB" dirty="0" smtClean="0"/>
                <a:t>3. Central and peripheral GG lesions</a:t>
              </a:r>
              <a:endParaRPr lang="en-US" dirty="0"/>
            </a:p>
          </p:txBody>
        </p:sp>
      </p:grpSp>
      <p:pic>
        <p:nvPicPr>
          <p:cNvPr id="45059" name="Picture 3"/>
          <p:cNvPicPr>
            <a:picLocks noChangeAspect="1" noChangeArrowheads="1"/>
          </p:cNvPicPr>
          <p:nvPr/>
        </p:nvPicPr>
        <p:blipFill>
          <a:blip r:embed="rId3" cstate="print"/>
          <a:srcRect/>
          <a:stretch>
            <a:fillRect/>
          </a:stretch>
        </p:blipFill>
        <p:spPr bwMode="auto">
          <a:xfrm>
            <a:off x="5812972" y="2683638"/>
            <a:ext cx="6379028" cy="3861397"/>
          </a:xfrm>
          <a:prstGeom prst="rect">
            <a:avLst/>
          </a:prstGeom>
          <a:noFill/>
          <a:ln w="9525">
            <a:noFill/>
            <a:miter lim="800000"/>
            <a:headEnd/>
            <a:tailEnd/>
          </a:ln>
        </p:spPr>
      </p:pic>
      <p:sp>
        <p:nvSpPr>
          <p:cNvPr id="8" name="Rectangle 7"/>
          <p:cNvSpPr/>
          <p:nvPr/>
        </p:nvSpPr>
        <p:spPr>
          <a:xfrm>
            <a:off x="6926600" y="6488668"/>
            <a:ext cx="4403770" cy="369332"/>
          </a:xfrm>
          <a:prstGeom prst="rect">
            <a:avLst/>
          </a:prstGeom>
        </p:spPr>
        <p:txBody>
          <a:bodyPr wrap="none">
            <a:spAutoFit/>
          </a:bodyPr>
          <a:lstStyle/>
          <a:p>
            <a:r>
              <a:rPr lang="en-GB" dirty="0" smtClean="0"/>
              <a:t>4. Multiple bilateral peripheral GG lesions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p:cNvPicPr>
            <a:picLocks noChangeAspect="1" noChangeArrowheads="1"/>
          </p:cNvPicPr>
          <p:nvPr/>
        </p:nvPicPr>
        <p:blipFill>
          <a:blip r:embed="rId3" cstate="print"/>
          <a:srcRect/>
          <a:stretch>
            <a:fillRect/>
          </a:stretch>
        </p:blipFill>
        <p:spPr bwMode="auto">
          <a:xfrm>
            <a:off x="1233078" y="277586"/>
            <a:ext cx="9674407" cy="5886730"/>
          </a:xfrm>
          <a:prstGeom prst="rect">
            <a:avLst/>
          </a:prstGeom>
          <a:noFill/>
          <a:ln w="9525">
            <a:noFill/>
            <a:miter lim="800000"/>
            <a:headEnd/>
            <a:tailEnd/>
          </a:ln>
        </p:spPr>
      </p:pic>
      <p:sp>
        <p:nvSpPr>
          <p:cNvPr id="5" name="Rectangle 4"/>
          <p:cNvSpPr/>
          <p:nvPr/>
        </p:nvSpPr>
        <p:spPr>
          <a:xfrm>
            <a:off x="3358240" y="6319160"/>
            <a:ext cx="6357258" cy="400110"/>
          </a:xfrm>
          <a:prstGeom prst="rect">
            <a:avLst/>
          </a:prstGeom>
        </p:spPr>
        <p:txBody>
          <a:bodyPr wrap="square">
            <a:spAutoFit/>
          </a:bodyPr>
          <a:lstStyle/>
          <a:p>
            <a:pPr algn="ctr"/>
            <a:r>
              <a:rPr lang="en-GB" sz="2000" dirty="0" smtClean="0"/>
              <a:t>4. Bilateral multiple peripheral and central GG lesions</a:t>
            </a:r>
            <a:endParaRPr lang="fa-IR"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normAutofit/>
          </a:bodyPr>
          <a:lstStyle/>
          <a:p>
            <a:pPr>
              <a:lnSpc>
                <a:spcPct val="200000"/>
              </a:lnSpc>
            </a:pPr>
            <a:r>
              <a:rPr lang="en-US" sz="2400" b="1" dirty="0"/>
              <a:t>178</a:t>
            </a:r>
            <a:r>
              <a:rPr lang="en-US" sz="2400" dirty="0"/>
              <a:t> Patients</a:t>
            </a:r>
            <a:r>
              <a:rPr lang="en-US" sz="2400" dirty="0" smtClean="0"/>
              <a:t>:		 	68</a:t>
            </a:r>
            <a:r>
              <a:rPr lang="en-US" sz="2400" dirty="0"/>
              <a:t>% male (122)</a:t>
            </a:r>
          </a:p>
          <a:p>
            <a:pPr>
              <a:lnSpc>
                <a:spcPct val="200000"/>
              </a:lnSpc>
            </a:pPr>
            <a:r>
              <a:rPr lang="en-US" sz="2400" dirty="0"/>
              <a:t>Mean </a:t>
            </a:r>
            <a:r>
              <a:rPr lang="en-US" sz="2400" dirty="0" smtClean="0"/>
              <a:t>Age: </a:t>
            </a:r>
            <a:r>
              <a:rPr lang="en-US" sz="2400" dirty="0"/>
              <a:t>	</a:t>
            </a:r>
            <a:r>
              <a:rPr lang="en-US" sz="2400" dirty="0" smtClean="0"/>
              <a:t>		 	58.9±16.5 </a:t>
            </a:r>
            <a:r>
              <a:rPr lang="en-US" sz="2400" dirty="0"/>
              <a:t>(22-99 </a:t>
            </a:r>
            <a:r>
              <a:rPr lang="en-US" sz="2400" dirty="0" err="1"/>
              <a:t>yrs</a:t>
            </a:r>
            <a:r>
              <a:rPr lang="en-US" sz="2400" dirty="0"/>
              <a:t>)		</a:t>
            </a:r>
          </a:p>
          <a:p>
            <a:pPr>
              <a:lnSpc>
                <a:spcPct val="200000"/>
              </a:lnSpc>
            </a:pPr>
            <a:r>
              <a:rPr lang="en-US" sz="2400" dirty="0"/>
              <a:t>Dialysis Vintage (months): </a:t>
            </a:r>
            <a:r>
              <a:rPr lang="en-US" sz="2400" dirty="0" smtClean="0"/>
              <a:t>	143.41±175.199 </a:t>
            </a:r>
          </a:p>
          <a:p>
            <a:pPr>
              <a:lnSpc>
                <a:spcPct val="200000"/>
              </a:lnSpc>
            </a:pPr>
            <a:r>
              <a:rPr lang="en-US" sz="2400" dirty="0" smtClean="0"/>
              <a:t>Primary disease: 			DM (30%), HTN (12.9%), GN (4.5%)</a:t>
            </a:r>
            <a:endParaRPr lang="en-US" sz="2400" dirty="0"/>
          </a:p>
          <a:p>
            <a:pPr>
              <a:lnSpc>
                <a:spcPct val="200000"/>
              </a:lnSpc>
            </a:pPr>
            <a:endParaRPr lang="en-US" sz="2400" dirty="0"/>
          </a:p>
        </p:txBody>
      </p:sp>
    </p:spTree>
    <p:extLst>
      <p:ext uri="{BB962C8B-B14F-4D97-AF65-F5344CB8AC3E}">
        <p14:creationId xmlns:p14="http://schemas.microsoft.com/office/powerpoint/2010/main" xmlns="" val="129586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116360118"/>
              </p:ext>
            </p:extLst>
          </p:nvPr>
        </p:nvGraphicFramePr>
        <p:xfrm>
          <a:off x="632011" y="-31495"/>
          <a:ext cx="11040036" cy="6878331"/>
        </p:xfrm>
        <a:graphic>
          <a:graphicData uri="http://schemas.openxmlformats.org/drawingml/2006/table">
            <a:tbl>
              <a:tblPr firstRow="1" bandRow="1">
                <a:tableStyleId>{5C22544A-7EE6-4342-B048-85BDC9FD1C3A}</a:tableStyleId>
              </a:tblPr>
              <a:tblGrid>
                <a:gridCol w="4648435">
                  <a:extLst>
                    <a:ext uri="{9D8B030D-6E8A-4147-A177-3AD203B41FA5}">
                      <a16:colId xmlns:a16="http://schemas.microsoft.com/office/drawing/2014/main" xmlns="" val="751756206"/>
                    </a:ext>
                  </a:extLst>
                </a:gridCol>
                <a:gridCol w="6391601">
                  <a:extLst>
                    <a:ext uri="{9D8B030D-6E8A-4147-A177-3AD203B41FA5}">
                      <a16:colId xmlns:a16="http://schemas.microsoft.com/office/drawing/2014/main" xmlns="" val="1362867906"/>
                    </a:ext>
                  </a:extLst>
                </a:gridCol>
              </a:tblGrid>
              <a:tr h="408683">
                <a:tc gridSpan="2">
                  <a:txBody>
                    <a:bodyPr/>
                    <a:lstStyle/>
                    <a:p>
                      <a:r>
                        <a:rPr lang="en-US" sz="2000" dirty="0" smtClean="0"/>
                        <a:t>COVID 19 Evidence (No. %)</a:t>
                      </a:r>
                      <a:endParaRPr lang="en-US" sz="2000" dirty="0"/>
                    </a:p>
                  </a:txBody>
                  <a:tcPr>
                    <a:solidFill>
                      <a:schemeClr val="accent2"/>
                    </a:solidFill>
                  </a:tcPr>
                </a:tc>
                <a:tc hMerge="1">
                  <a:txBody>
                    <a:bodyPr/>
                    <a:lstStyle/>
                    <a:p>
                      <a:endParaRPr lang="en-US"/>
                    </a:p>
                  </a:txBody>
                  <a:tcPr/>
                </a:tc>
                <a:extLst>
                  <a:ext uri="{0D108BD9-81ED-4DB2-BD59-A6C34878D82A}">
                    <a16:rowId xmlns:a16="http://schemas.microsoft.com/office/drawing/2014/main" xmlns="" val="3741205209"/>
                  </a:ext>
                </a:extLst>
              </a:tr>
              <a:tr h="403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No evidence		</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111 (62.4%)</a:t>
                      </a:r>
                    </a:p>
                  </a:txBody>
                  <a:tcPr/>
                </a:tc>
                <a:extLst>
                  <a:ext uri="{0D108BD9-81ED-4DB2-BD59-A6C34878D82A}">
                    <a16:rowId xmlns:a16="http://schemas.microsoft.com/office/drawing/2014/main" xmlns="" val="1477646877"/>
                  </a:ext>
                </a:extLst>
              </a:tr>
              <a:tr h="359414">
                <a:tc>
                  <a:txBody>
                    <a:bodyPr/>
                    <a:lstStyle/>
                    <a:p>
                      <a:pPr marL="0" marR="0" lvl="0" indent="0" algn="l" defTabSz="914400" rtl="0" eaLnBrk="1" fontAlgn="auto" latinLnBrk="0" hangingPunct="1">
                        <a:lnSpc>
                          <a:spcPct val="90000"/>
                        </a:lnSpc>
                        <a:spcBef>
                          <a:spcPts val="1200"/>
                        </a:spcBef>
                        <a:spcAft>
                          <a:spcPts val="200"/>
                        </a:spcAft>
                        <a:buClr>
                          <a:srgbClr val="FFCA08"/>
                        </a:buClr>
                        <a:buSzPct val="100000"/>
                        <a:buFont typeface="Calibri" panose="020F0502020204030204" pitchFamily="34" charset="0"/>
                        <a:buNone/>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CT and/or PCR evidence</a:t>
                      </a: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a:txBody>
                  <a:tcPr/>
                </a:tc>
                <a:tc>
                  <a:txBody>
                    <a:bodyPr/>
                    <a:lstStyle/>
                    <a:p>
                      <a:pPr marL="0" marR="0" lvl="0" indent="0" algn="ctr" defTabSz="914400" rtl="0" eaLnBrk="1" fontAlgn="auto" latinLnBrk="0" hangingPunct="1">
                        <a:lnSpc>
                          <a:spcPct val="90000"/>
                        </a:lnSpc>
                        <a:spcBef>
                          <a:spcPts val="1200"/>
                        </a:spcBef>
                        <a:spcAft>
                          <a:spcPts val="200"/>
                        </a:spcAft>
                        <a:buClr>
                          <a:srgbClr val="FFCA08"/>
                        </a:buClr>
                        <a:buSzPct val="100000"/>
                        <a:buFont typeface="Calibri" panose="020F0502020204030204" pitchFamily="34" charset="0"/>
                        <a:buNone/>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Arial" panose="020B0604020202020204"/>
                          <a:ea typeface="+mn-ea"/>
                          <a:cs typeface="+mn-cs"/>
                        </a:rPr>
                        <a:t>67 (37.6%)</a:t>
                      </a: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a:txBody>
                  <a:tcPr/>
                </a:tc>
                <a:extLst>
                  <a:ext uri="{0D108BD9-81ED-4DB2-BD59-A6C34878D82A}">
                    <a16:rowId xmlns:a16="http://schemas.microsoft.com/office/drawing/2014/main" xmlns="" val="3737585788"/>
                  </a:ext>
                </a:extLst>
              </a:tr>
              <a:tr h="923493">
                <a:tc>
                  <a:txBody>
                    <a:bodyPr/>
                    <a:lstStyle/>
                    <a:p>
                      <a:pPr marL="0" marR="0" lvl="0" indent="0" algn="l" defTabSz="914400" rtl="0" eaLnBrk="1" fontAlgn="auto" latinLnBrk="0" hangingPunct="1">
                        <a:lnSpc>
                          <a:spcPct val="100000"/>
                        </a:lnSpc>
                        <a:spcBef>
                          <a:spcPts val="1200"/>
                        </a:spcBef>
                        <a:spcAft>
                          <a:spcPts val="200"/>
                        </a:spcAft>
                        <a:buClr>
                          <a:srgbClr val="FFCA08"/>
                        </a:buClr>
                        <a:buSzPct val="100000"/>
                        <a:buFont typeface="Calibri" panose="020F0502020204030204" pitchFamily="34" charset="0"/>
                        <a:buNone/>
                        <a:tabLst/>
                        <a:defRPr/>
                      </a:pPr>
                      <a:r>
                        <a:rPr lang="en-US" sz="1800" b="0" i="0" u="none" strike="noStrike" kern="1200" baseline="0" dirty="0" smtClean="0">
                          <a:solidFill>
                            <a:schemeClr val="dk1"/>
                          </a:solidFill>
                          <a:latin typeface="+mn-lt"/>
                          <a:ea typeface="+mn-ea"/>
                          <a:cs typeface="+mn-cs"/>
                        </a:rPr>
                        <a:t>       CT only</a:t>
                      </a:r>
                    </a:p>
                    <a:p>
                      <a:r>
                        <a:rPr lang="en-US" sz="1800" b="0" i="0" u="none" strike="noStrike" kern="1200" baseline="0" dirty="0" smtClean="0">
                          <a:solidFill>
                            <a:schemeClr val="dk1"/>
                          </a:solidFill>
                          <a:latin typeface="+mn-lt"/>
                          <a:ea typeface="+mn-ea"/>
                          <a:cs typeface="+mn-cs"/>
                        </a:rPr>
                        <a:t>       PCR Only</a:t>
                      </a:r>
                      <a:endParaRPr lang="en-US" sz="1800" b="1" kern="120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       Both	</a:t>
                      </a:r>
                      <a:endParaRPr lang="en-US" sz="18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40   (22.5%)</a:t>
                      </a:r>
                      <a:endParaRPr lang="en-US" sz="1800" dirty="0" smtClean="0"/>
                    </a:p>
                    <a:p>
                      <a:pPr algn="ctr"/>
                      <a:r>
                        <a:rPr lang="en-US" sz="1800" b="0" i="0" u="none" strike="noStrike" kern="1200" baseline="0" dirty="0" smtClean="0">
                          <a:solidFill>
                            <a:schemeClr val="dk1"/>
                          </a:solidFill>
                          <a:latin typeface="+mn-lt"/>
                          <a:ea typeface="+mn-ea"/>
                          <a:cs typeface="+mn-cs"/>
                        </a:rPr>
                        <a:t>   16   (9%)</a:t>
                      </a:r>
                    </a:p>
                    <a:p>
                      <a:pPr algn="ctr"/>
                      <a:r>
                        <a:rPr lang="en-US" sz="1800" b="0" i="0" u="none" strike="noStrike" kern="1200" baseline="0" dirty="0" smtClean="0">
                          <a:solidFill>
                            <a:schemeClr val="dk1"/>
                          </a:solidFill>
                          <a:latin typeface="+mn-lt"/>
                          <a:ea typeface="+mn-ea"/>
                          <a:cs typeface="+mn-cs"/>
                        </a:rPr>
                        <a:t>      11   (6.2%)</a:t>
                      </a:r>
                    </a:p>
                  </a:txBody>
                  <a:tcPr/>
                </a:tc>
                <a:extLst>
                  <a:ext uri="{0D108BD9-81ED-4DB2-BD59-A6C34878D82A}">
                    <a16:rowId xmlns:a16="http://schemas.microsoft.com/office/drawing/2014/main" xmlns="" val="1196885694"/>
                  </a:ext>
                </a:extLst>
              </a:tr>
              <a:tr h="408683">
                <a:tc gridSpan="2">
                  <a:txBody>
                    <a:bodyPr/>
                    <a:lstStyle/>
                    <a:p>
                      <a:pPr algn="l"/>
                      <a:r>
                        <a:rPr lang="en-US" sz="2000" b="1" dirty="0" smtClean="0">
                          <a:solidFill>
                            <a:schemeClr val="bg1"/>
                          </a:solidFill>
                        </a:rPr>
                        <a:t>Positive PCR (No. %)</a:t>
                      </a:r>
                      <a:endParaRPr lang="en-US" sz="2000" b="1" dirty="0">
                        <a:solidFill>
                          <a:schemeClr val="bg1"/>
                        </a:solidFill>
                      </a:endParaRPr>
                    </a:p>
                  </a:txBody>
                  <a:tcPr>
                    <a:solidFill>
                      <a:schemeClr val="accent2"/>
                    </a:solidFill>
                  </a:tcPr>
                </a:tc>
                <a:tc hMerge="1">
                  <a:txBody>
                    <a:bodyPr/>
                    <a:lstStyle/>
                    <a:p>
                      <a:endParaRPr lang="en-US"/>
                    </a:p>
                  </a:txBody>
                  <a:tcPr/>
                </a:tc>
                <a:extLst>
                  <a:ext uri="{0D108BD9-81ED-4DB2-BD59-A6C34878D82A}">
                    <a16:rowId xmlns:a16="http://schemas.microsoft.com/office/drawing/2014/main" xmlns="" val="1867038238"/>
                  </a:ext>
                </a:extLst>
              </a:tr>
              <a:tr h="389365">
                <a:tc>
                  <a:txBody>
                    <a:bodyPr/>
                    <a:lstStyle/>
                    <a:p>
                      <a:r>
                        <a:rPr lang="en-US" sz="1900" b="0" i="0" u="none" strike="noStrike" kern="1200" baseline="0" dirty="0" smtClean="0">
                          <a:solidFill>
                            <a:schemeClr val="dk1"/>
                          </a:solidFill>
                          <a:latin typeface="+mn-lt"/>
                          <a:ea typeface="+mn-ea"/>
                          <a:cs typeface="+mn-cs"/>
                        </a:rPr>
                        <a:t>Negative		</a:t>
                      </a:r>
                    </a:p>
                  </a:txBody>
                  <a:tcPr/>
                </a:tc>
                <a:tc>
                  <a:txBody>
                    <a:bodyPr/>
                    <a:lstStyle/>
                    <a:p>
                      <a:pPr algn="ctr"/>
                      <a:r>
                        <a:rPr lang="en-US" sz="1900" b="0" i="0" u="none" strike="noStrike" kern="1200" baseline="0" dirty="0" smtClean="0">
                          <a:solidFill>
                            <a:schemeClr val="dk1"/>
                          </a:solidFill>
                          <a:latin typeface="+mn-lt"/>
                          <a:ea typeface="+mn-ea"/>
                          <a:cs typeface="+mn-cs"/>
                        </a:rPr>
                        <a:t>151 (84.8%)</a:t>
                      </a:r>
                      <a:endParaRPr lang="en-US" sz="1900" dirty="0"/>
                    </a:p>
                  </a:txBody>
                  <a:tcPr/>
                </a:tc>
                <a:extLst>
                  <a:ext uri="{0D108BD9-81ED-4DB2-BD59-A6C34878D82A}">
                    <a16:rowId xmlns:a16="http://schemas.microsoft.com/office/drawing/2014/main" xmlns="" val="3378974130"/>
                  </a:ext>
                </a:extLst>
              </a:tr>
              <a:tr h="255472">
                <a:tc>
                  <a:txBody>
                    <a:bodyPr/>
                    <a:lstStyle/>
                    <a:p>
                      <a:r>
                        <a:rPr lang="en-US" sz="1900" b="0" i="0" u="none" strike="noStrike" kern="1200" baseline="0" dirty="0" smtClean="0">
                          <a:solidFill>
                            <a:schemeClr val="dk1"/>
                          </a:solidFill>
                          <a:latin typeface="+mn-lt"/>
                          <a:ea typeface="+mn-ea"/>
                          <a:cs typeface="+mn-cs"/>
                        </a:rPr>
                        <a:t>Positive	</a:t>
                      </a:r>
                      <a:endParaRPr lang="en-US" sz="1900" dirty="0"/>
                    </a:p>
                  </a:txBody>
                  <a:tcPr/>
                </a:tc>
                <a:tc>
                  <a:txBody>
                    <a:bodyPr/>
                    <a:lstStyle/>
                    <a:p>
                      <a:pPr algn="ctr"/>
                      <a:r>
                        <a:rPr lang="en-US" sz="1900" b="0" i="0" u="none" strike="noStrike" kern="1200" baseline="0" dirty="0" smtClean="0">
                          <a:solidFill>
                            <a:schemeClr val="dk1"/>
                          </a:solidFill>
                          <a:latin typeface="+mn-lt"/>
                          <a:ea typeface="+mn-ea"/>
                          <a:cs typeface="+mn-cs"/>
                        </a:rPr>
                        <a:t>27 (15.2%)</a:t>
                      </a:r>
                      <a:endParaRPr lang="en-US" sz="1900" dirty="0"/>
                    </a:p>
                  </a:txBody>
                  <a:tcPr/>
                </a:tc>
                <a:extLst>
                  <a:ext uri="{0D108BD9-81ED-4DB2-BD59-A6C34878D82A}">
                    <a16:rowId xmlns:a16="http://schemas.microsoft.com/office/drawing/2014/main" xmlns="" val="2187843293"/>
                  </a:ext>
                </a:extLst>
              </a:tr>
              <a:tr h="408683">
                <a:tc gridSpan="2">
                  <a:txBody>
                    <a:bodyPr/>
                    <a:lstStyle/>
                    <a:p>
                      <a:pPr algn="l"/>
                      <a:r>
                        <a:rPr lang="en-US" sz="2000" b="1" dirty="0" smtClean="0">
                          <a:solidFill>
                            <a:schemeClr val="bg1"/>
                          </a:solidFill>
                        </a:rPr>
                        <a:t>Corona Findings in Chest</a:t>
                      </a:r>
                      <a:r>
                        <a:rPr lang="en-US" sz="2000" b="1" baseline="0" dirty="0" smtClean="0">
                          <a:solidFill>
                            <a:schemeClr val="bg1"/>
                          </a:solidFill>
                        </a:rPr>
                        <a:t> </a:t>
                      </a:r>
                      <a:r>
                        <a:rPr lang="en-US" sz="2000" b="1" dirty="0" smtClean="0">
                          <a:solidFill>
                            <a:schemeClr val="bg1"/>
                          </a:solidFill>
                        </a:rPr>
                        <a:t>CT Scan (No.%)</a:t>
                      </a:r>
                      <a:endParaRPr lang="en-US" sz="2000" b="1" dirty="0">
                        <a:solidFill>
                          <a:schemeClr val="bg1"/>
                        </a:solidFill>
                      </a:endParaRPr>
                    </a:p>
                  </a:txBody>
                  <a:tcPr>
                    <a:solidFill>
                      <a:schemeClr val="accent2"/>
                    </a:solidFill>
                  </a:tcPr>
                </a:tc>
                <a:tc hMerge="1">
                  <a:txBody>
                    <a:bodyPr/>
                    <a:lstStyle/>
                    <a:p>
                      <a:endParaRPr lang="en-US"/>
                    </a:p>
                  </a:txBody>
                  <a:tcPr/>
                </a:tc>
                <a:extLst>
                  <a:ext uri="{0D108BD9-81ED-4DB2-BD59-A6C34878D82A}">
                    <a16:rowId xmlns:a16="http://schemas.microsoft.com/office/drawing/2014/main" xmlns="" val="644677443"/>
                  </a:ext>
                </a:extLst>
              </a:tr>
              <a:tr h="389365">
                <a:tc>
                  <a:txBody>
                    <a:bodyPr/>
                    <a:lstStyle/>
                    <a:p>
                      <a:r>
                        <a:rPr lang="en-US" sz="2000" b="0" i="0" u="none" strike="noStrike" kern="1200" baseline="0" dirty="0" smtClean="0">
                          <a:solidFill>
                            <a:schemeClr val="dk1"/>
                          </a:solidFill>
                          <a:latin typeface="+mn-lt"/>
                          <a:ea typeface="+mn-ea"/>
                          <a:cs typeface="+mn-cs"/>
                        </a:rPr>
                        <a:t>Negative		</a:t>
                      </a:r>
                    </a:p>
                  </a:txBody>
                  <a:tcPr/>
                </a:tc>
                <a:tc>
                  <a:txBody>
                    <a:bodyPr/>
                    <a:lstStyle/>
                    <a:p>
                      <a:pPr algn="ctr"/>
                      <a:r>
                        <a:rPr lang="en-US" sz="2000" b="0" i="0" u="none" strike="noStrike" kern="1200" baseline="0" dirty="0" smtClean="0">
                          <a:solidFill>
                            <a:schemeClr val="dk1"/>
                          </a:solidFill>
                          <a:latin typeface="+mn-lt"/>
                          <a:ea typeface="+mn-ea"/>
                          <a:cs typeface="+mn-cs"/>
                        </a:rPr>
                        <a:t>127 (71.3%)</a:t>
                      </a:r>
                      <a:endParaRPr lang="en-US" sz="2000" dirty="0"/>
                    </a:p>
                  </a:txBody>
                  <a:tcPr/>
                </a:tc>
                <a:extLst>
                  <a:ext uri="{0D108BD9-81ED-4DB2-BD59-A6C34878D82A}">
                    <a16:rowId xmlns:a16="http://schemas.microsoft.com/office/drawing/2014/main" xmlns="" val="282088581"/>
                  </a:ext>
                </a:extLst>
              </a:tr>
              <a:tr h="389365">
                <a:tc>
                  <a:txBody>
                    <a:bodyPr/>
                    <a:lstStyle/>
                    <a:p>
                      <a:r>
                        <a:rPr lang="en-US" sz="2000" b="0" i="0" u="none" strike="noStrike" kern="1200" baseline="0" dirty="0" smtClean="0">
                          <a:solidFill>
                            <a:schemeClr val="dk1"/>
                          </a:solidFill>
                          <a:latin typeface="+mn-lt"/>
                          <a:ea typeface="+mn-ea"/>
                          <a:cs typeface="+mn-cs"/>
                        </a:rPr>
                        <a:t>Positive	</a:t>
                      </a:r>
                      <a:endParaRPr lang="en-US" sz="2000" dirty="0"/>
                    </a:p>
                  </a:txBody>
                  <a:tcPr/>
                </a:tc>
                <a:tc>
                  <a:txBody>
                    <a:bodyPr/>
                    <a:lstStyle/>
                    <a:p>
                      <a:pPr algn="ctr"/>
                      <a:r>
                        <a:rPr lang="en-US" sz="2000" b="0" i="0" u="none" strike="noStrike" kern="1200" baseline="0" dirty="0" smtClean="0">
                          <a:solidFill>
                            <a:schemeClr val="dk1"/>
                          </a:solidFill>
                          <a:latin typeface="+mn-lt"/>
                          <a:ea typeface="+mn-ea"/>
                          <a:cs typeface="+mn-cs"/>
                        </a:rPr>
                        <a:t> 51   (28.7%)</a:t>
                      </a:r>
                      <a:endParaRPr lang="en-US" sz="2000" dirty="0"/>
                    </a:p>
                  </a:txBody>
                  <a:tcPr/>
                </a:tc>
                <a:extLst>
                  <a:ext uri="{0D108BD9-81ED-4DB2-BD59-A6C34878D82A}">
                    <a16:rowId xmlns:a16="http://schemas.microsoft.com/office/drawing/2014/main" xmlns="" val="2873556079"/>
                  </a:ext>
                </a:extLst>
              </a:tr>
              <a:tr h="1186116">
                <a:tc>
                  <a:txBody>
                    <a:bodyPr/>
                    <a:lstStyle/>
                    <a:p>
                      <a:r>
                        <a:rPr lang="en-US" sz="1800" b="0" i="0" u="none" strike="noStrike" kern="1200" baseline="0" dirty="0" smtClean="0">
                          <a:solidFill>
                            <a:schemeClr val="dk1"/>
                          </a:solidFill>
                          <a:latin typeface="+mn-lt"/>
                          <a:ea typeface="+mn-ea"/>
                          <a:cs typeface="+mn-cs"/>
                        </a:rPr>
                        <a:t>    Weakly suspicious</a:t>
                      </a:r>
                    </a:p>
                    <a:p>
                      <a:r>
                        <a:rPr lang="en-US" sz="1800" b="0" i="0" u="none" strike="noStrike" kern="1200" baseline="0" dirty="0" smtClean="0">
                          <a:solidFill>
                            <a:schemeClr val="dk1"/>
                          </a:solidFill>
                          <a:latin typeface="+mn-lt"/>
                          <a:ea typeface="+mn-ea"/>
                          <a:cs typeface="+mn-cs"/>
                        </a:rPr>
                        <a:t>    Moderately suspicious</a:t>
                      </a:r>
                    </a:p>
                    <a:p>
                      <a:r>
                        <a:rPr lang="en-US" sz="1800" b="0" i="0" u="none" strike="noStrike" kern="1200" baseline="0" dirty="0" smtClean="0">
                          <a:solidFill>
                            <a:schemeClr val="dk1"/>
                          </a:solidFill>
                          <a:latin typeface="+mn-lt"/>
                          <a:ea typeface="+mn-ea"/>
                          <a:cs typeface="+mn-cs"/>
                        </a:rPr>
                        <a:t>    Highly suspicious</a:t>
                      </a:r>
                    </a:p>
                    <a:p>
                      <a:r>
                        <a:rPr lang="en-US" sz="1800" b="0" i="0" u="none" strike="noStrike" kern="1200" baseline="0" dirty="0" smtClean="0">
                          <a:solidFill>
                            <a:schemeClr val="dk1"/>
                          </a:solidFill>
                          <a:latin typeface="+mn-lt"/>
                          <a:ea typeface="+mn-ea"/>
                          <a:cs typeface="+mn-cs"/>
                        </a:rPr>
                        <a:t>    Typical</a:t>
                      </a:r>
                      <a:r>
                        <a:rPr lang="en-US" sz="2000" b="0" i="0" u="none" strike="noStrike" kern="1200" baseline="0" dirty="0" smtClean="0">
                          <a:solidFill>
                            <a:schemeClr val="dk1"/>
                          </a:solidFill>
                          <a:latin typeface="+mn-lt"/>
                          <a:ea typeface="+mn-ea"/>
                          <a:cs typeface="+mn-cs"/>
                        </a:rPr>
                        <a:t>	</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        </a:t>
                      </a:r>
                      <a:r>
                        <a:rPr lang="en-US" sz="1800" b="0" i="0" u="none" strike="noStrike" kern="1200" baseline="0" dirty="0" smtClean="0">
                          <a:solidFill>
                            <a:schemeClr val="dk1"/>
                          </a:solidFill>
                          <a:latin typeface="+mn-lt"/>
                          <a:ea typeface="+mn-ea"/>
                          <a:cs typeface="+mn-cs"/>
                        </a:rPr>
                        <a:t>14    (7.9%)</a:t>
                      </a:r>
                      <a:endParaRPr lang="en-US" sz="1800" dirty="0" smtClean="0"/>
                    </a:p>
                    <a:p>
                      <a:pPr algn="ctr"/>
                      <a:r>
                        <a:rPr lang="en-US" sz="1800" b="0" i="0" u="none" strike="noStrike" kern="1200" baseline="0" dirty="0" smtClean="0">
                          <a:solidFill>
                            <a:schemeClr val="dk1"/>
                          </a:solidFill>
                          <a:latin typeface="+mn-lt"/>
                          <a:ea typeface="+mn-ea"/>
                          <a:cs typeface="+mn-cs"/>
                        </a:rPr>
                        <a:t>        8     (4.5%)</a:t>
                      </a:r>
                    </a:p>
                    <a:p>
                      <a:pPr algn="ctr"/>
                      <a:r>
                        <a:rPr lang="en-US" sz="1800" b="0" i="0" u="none" strike="noStrike" kern="1200" baseline="0" dirty="0" smtClean="0">
                          <a:solidFill>
                            <a:schemeClr val="dk1"/>
                          </a:solidFill>
                          <a:latin typeface="+mn-lt"/>
                          <a:ea typeface="+mn-ea"/>
                          <a:cs typeface="+mn-cs"/>
                        </a:rPr>
                        <a:t>        10    (5.6%)</a:t>
                      </a:r>
                    </a:p>
                    <a:p>
                      <a:pPr algn="ctr"/>
                      <a:r>
                        <a:rPr lang="en-US" sz="1800" b="0" i="0" u="none" strike="noStrike" kern="1200" baseline="0" dirty="0" smtClean="0">
                          <a:solidFill>
                            <a:schemeClr val="dk1"/>
                          </a:solidFill>
                          <a:latin typeface="+mn-lt"/>
                          <a:ea typeface="+mn-ea"/>
                          <a:cs typeface="+mn-cs"/>
                        </a:rPr>
                        <a:t>          19    (10.7%)</a:t>
                      </a:r>
                      <a:endParaRPr lang="en-US" sz="1800" dirty="0"/>
                    </a:p>
                  </a:txBody>
                  <a:tcPr/>
                </a:tc>
                <a:extLst>
                  <a:ext uri="{0D108BD9-81ED-4DB2-BD59-A6C34878D82A}">
                    <a16:rowId xmlns:a16="http://schemas.microsoft.com/office/drawing/2014/main" xmlns="" val="2165820828"/>
                  </a:ext>
                </a:extLst>
              </a:tr>
              <a:tr h="389365">
                <a:tc>
                  <a:txBody>
                    <a:bodyPr/>
                    <a:lstStyle/>
                    <a:p>
                      <a:r>
                        <a:rPr lang="en-US" sz="2000" b="1" dirty="0" smtClean="0">
                          <a:solidFill>
                            <a:schemeClr val="bg1"/>
                          </a:solidFill>
                        </a:rPr>
                        <a:t>Detection Time</a:t>
                      </a:r>
                      <a:endParaRPr lang="en-US" sz="2000" b="1" dirty="0">
                        <a:solidFill>
                          <a:schemeClr val="bg1"/>
                        </a:solidFill>
                      </a:endParaRPr>
                    </a:p>
                  </a:txBody>
                  <a:tcPr>
                    <a:solidFill>
                      <a:schemeClr val="accent2"/>
                    </a:solidFill>
                  </a:tcPr>
                </a:tc>
                <a:tc>
                  <a:txBody>
                    <a:bodyPr/>
                    <a:lstStyle/>
                    <a:p>
                      <a:endParaRPr lang="en-US"/>
                    </a:p>
                  </a:txBody>
                  <a:tcPr>
                    <a:solidFill>
                      <a:schemeClr val="accent2"/>
                    </a:solidFill>
                  </a:tcPr>
                </a:tc>
                <a:extLst>
                  <a:ext uri="{0D108BD9-81ED-4DB2-BD59-A6C34878D82A}">
                    <a16:rowId xmlns:a16="http://schemas.microsoft.com/office/drawing/2014/main" xmlns="" val="837785453"/>
                  </a:ext>
                </a:extLst>
              </a:tr>
              <a:tr h="382484">
                <a:tc>
                  <a:txBody>
                    <a:bodyPr/>
                    <a:lstStyle/>
                    <a:p>
                      <a:r>
                        <a:rPr lang="en-US" sz="1900" dirty="0" smtClean="0"/>
                        <a:t>Before Screening (Symptomatic)</a:t>
                      </a:r>
                      <a:endParaRPr lang="en-US" sz="1900" dirty="0"/>
                    </a:p>
                  </a:txBody>
                  <a:tcPr/>
                </a:tc>
                <a:tc>
                  <a:txBody>
                    <a:bodyPr/>
                    <a:lstStyle/>
                    <a:p>
                      <a:pPr algn="ctr"/>
                      <a:r>
                        <a:rPr lang="en-US" sz="1900" dirty="0" smtClean="0"/>
                        <a:t>11 (16.4%)</a:t>
                      </a:r>
                      <a:endParaRPr lang="en-US" sz="1900" dirty="0"/>
                    </a:p>
                  </a:txBody>
                  <a:tcPr/>
                </a:tc>
                <a:extLst>
                  <a:ext uri="{0D108BD9-81ED-4DB2-BD59-A6C34878D82A}">
                    <a16:rowId xmlns:a16="http://schemas.microsoft.com/office/drawing/2014/main" xmlns="" val="882457117"/>
                  </a:ext>
                </a:extLst>
              </a:tr>
              <a:tr h="382484">
                <a:tc>
                  <a:txBody>
                    <a:bodyPr/>
                    <a:lstStyle/>
                    <a:p>
                      <a:r>
                        <a:rPr lang="en-US" sz="1900" dirty="0" smtClean="0"/>
                        <a:t>After Screening</a:t>
                      </a:r>
                      <a:endParaRPr lang="en-US" sz="1900" dirty="0"/>
                    </a:p>
                  </a:txBody>
                  <a:tcPr/>
                </a:tc>
                <a:tc>
                  <a:txBody>
                    <a:bodyPr/>
                    <a:lstStyle/>
                    <a:p>
                      <a:pPr algn="ctr"/>
                      <a:r>
                        <a:rPr lang="en-US" sz="1900" dirty="0" smtClean="0"/>
                        <a:t>56 (83.6%)</a:t>
                      </a:r>
                      <a:endParaRPr lang="en-US" sz="1900" dirty="0"/>
                    </a:p>
                  </a:txBody>
                  <a:tcPr/>
                </a:tc>
                <a:extLst>
                  <a:ext uri="{0D108BD9-81ED-4DB2-BD59-A6C34878D82A}">
                    <a16:rowId xmlns:a16="http://schemas.microsoft.com/office/drawing/2014/main" xmlns="" val="3516474380"/>
                  </a:ext>
                </a:extLst>
              </a:tr>
            </a:tbl>
          </a:graphicData>
        </a:graphic>
      </p:graphicFrame>
    </p:spTree>
    <p:extLst>
      <p:ext uri="{BB962C8B-B14F-4D97-AF65-F5344CB8AC3E}">
        <p14:creationId xmlns:p14="http://schemas.microsoft.com/office/powerpoint/2010/main" xmlns="" val="36369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Lymphopenia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673501666"/>
              </p:ext>
            </p:extLst>
          </p:nvPr>
        </p:nvGraphicFramePr>
        <p:xfrm>
          <a:off x="492162" y="546729"/>
          <a:ext cx="11268635" cy="4938572"/>
        </p:xfrm>
        <a:graphic>
          <a:graphicData uri="http://schemas.openxmlformats.org/drawingml/2006/table">
            <a:tbl>
              <a:tblPr firstRow="1" bandRow="1">
                <a:tableStyleId>{5C22544A-7EE6-4342-B048-85BDC9FD1C3A}</a:tableStyleId>
              </a:tblPr>
              <a:tblGrid>
                <a:gridCol w="212593">
                  <a:extLst>
                    <a:ext uri="{9D8B030D-6E8A-4147-A177-3AD203B41FA5}">
                      <a16:colId xmlns:a16="http://schemas.microsoft.com/office/drawing/2014/main" xmlns="" val="751756206"/>
                    </a:ext>
                  </a:extLst>
                </a:gridCol>
                <a:gridCol w="1685282">
                  <a:extLst>
                    <a:ext uri="{9D8B030D-6E8A-4147-A177-3AD203B41FA5}">
                      <a16:colId xmlns:a16="http://schemas.microsoft.com/office/drawing/2014/main" xmlns="" val="3282156840"/>
                    </a:ext>
                  </a:extLst>
                </a:gridCol>
                <a:gridCol w="1917813">
                  <a:extLst>
                    <a:ext uri="{9D8B030D-6E8A-4147-A177-3AD203B41FA5}">
                      <a16:colId xmlns:a16="http://schemas.microsoft.com/office/drawing/2014/main" xmlns="" val="4072606201"/>
                    </a:ext>
                  </a:extLst>
                </a:gridCol>
                <a:gridCol w="928999">
                  <a:extLst>
                    <a:ext uri="{9D8B030D-6E8A-4147-A177-3AD203B41FA5}">
                      <a16:colId xmlns:a16="http://schemas.microsoft.com/office/drawing/2014/main" xmlns="" val="2169504152"/>
                    </a:ext>
                  </a:extLst>
                </a:gridCol>
                <a:gridCol w="498454">
                  <a:extLst>
                    <a:ext uri="{9D8B030D-6E8A-4147-A177-3AD203B41FA5}">
                      <a16:colId xmlns:a16="http://schemas.microsoft.com/office/drawing/2014/main" xmlns="" val="1362867906"/>
                    </a:ext>
                  </a:extLst>
                </a:gridCol>
                <a:gridCol w="1688236">
                  <a:extLst>
                    <a:ext uri="{9D8B030D-6E8A-4147-A177-3AD203B41FA5}">
                      <a16:colId xmlns:a16="http://schemas.microsoft.com/office/drawing/2014/main" xmlns="" val="2580916442"/>
                    </a:ext>
                  </a:extLst>
                </a:gridCol>
                <a:gridCol w="1727679">
                  <a:extLst>
                    <a:ext uri="{9D8B030D-6E8A-4147-A177-3AD203B41FA5}">
                      <a16:colId xmlns:a16="http://schemas.microsoft.com/office/drawing/2014/main" xmlns="" val="2359114607"/>
                    </a:ext>
                  </a:extLst>
                </a:gridCol>
                <a:gridCol w="1168401">
                  <a:extLst>
                    <a:ext uri="{9D8B030D-6E8A-4147-A177-3AD203B41FA5}">
                      <a16:colId xmlns:a16="http://schemas.microsoft.com/office/drawing/2014/main" xmlns="" val="3518235140"/>
                    </a:ext>
                  </a:extLst>
                </a:gridCol>
                <a:gridCol w="1228585">
                  <a:extLst>
                    <a:ext uri="{9D8B030D-6E8A-4147-A177-3AD203B41FA5}">
                      <a16:colId xmlns:a16="http://schemas.microsoft.com/office/drawing/2014/main" xmlns="" val="4202979256"/>
                    </a:ext>
                  </a:extLst>
                </a:gridCol>
                <a:gridCol w="212593">
                  <a:extLst>
                    <a:ext uri="{9D8B030D-6E8A-4147-A177-3AD203B41FA5}">
                      <a16:colId xmlns:a16="http://schemas.microsoft.com/office/drawing/2014/main" xmlns="" val="976930659"/>
                    </a:ext>
                  </a:extLst>
                </a:gridCol>
              </a:tblGrid>
              <a:tr h="735759">
                <a:tc gridSpan="7">
                  <a:txBody>
                    <a:bodyPr/>
                    <a:lstStyle/>
                    <a:p>
                      <a:r>
                        <a:rPr lang="en-US" sz="3200" dirty="0" err="1" smtClean="0"/>
                        <a:t>Lymphopenia</a:t>
                      </a:r>
                      <a:r>
                        <a:rPr lang="en-US" sz="3200" dirty="0" smtClean="0"/>
                        <a:t> (&lt;1500) (No. %)</a:t>
                      </a:r>
                      <a:endParaRPr lang="en-US" sz="3200" dirty="0"/>
                    </a:p>
                  </a:txBody>
                  <a:tcPr>
                    <a:lnR w="12700" cap="flat" cmpd="sng" algn="ctr">
                      <a:solidFill>
                        <a:schemeClr val="accent2"/>
                      </a:solidFill>
                      <a:prstDash val="solid"/>
                      <a:round/>
                      <a:headEnd type="none" w="med" len="med"/>
                      <a:tailEnd type="none" w="med" len="med"/>
                    </a:ln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endParaRPr lang="en-US" sz="2400" dirty="0"/>
                    </a:p>
                  </a:txBody>
                  <a:tcPr>
                    <a:lnL w="12700" cap="flat" cmpd="sng" algn="ctr">
                      <a:solidFill>
                        <a:schemeClr val="accent2"/>
                      </a:solidFill>
                      <a:prstDash val="solid"/>
                      <a:round/>
                      <a:headEnd type="none" w="med" len="med"/>
                      <a:tailEnd type="none" w="med" len="med"/>
                    </a:lnL>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41205209"/>
                  </a:ext>
                </a:extLst>
              </a:tr>
              <a:tr h="64834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Yes		</a:t>
                      </a:r>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92 (51.7%)</a:t>
                      </a:r>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txBody>
                  <a:tcPr>
                    <a:lnL w="12700" cap="flat" cmpd="sng" algn="ctr">
                      <a:solidFill>
                        <a:schemeClr val="accent2"/>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77646877"/>
                  </a:ext>
                </a:extLst>
              </a:tr>
              <a:tr h="534393">
                <a:tc gridSpan="4">
                  <a:txBody>
                    <a:bodyPr/>
                    <a:lstStyle/>
                    <a:p>
                      <a:pPr marL="0" marR="0" lvl="0" indent="0" algn="l" defTabSz="914400" rtl="0" eaLnBrk="1" fontAlgn="auto" latinLnBrk="0" hangingPunct="1">
                        <a:lnSpc>
                          <a:spcPct val="90000"/>
                        </a:lnSpc>
                        <a:spcBef>
                          <a:spcPts val="1200"/>
                        </a:spcBef>
                        <a:spcAft>
                          <a:spcPts val="200"/>
                        </a:spcAft>
                        <a:buClr>
                          <a:srgbClr val="FFCA08"/>
                        </a:buClr>
                        <a:buSzPct val="100000"/>
                        <a:buFont typeface="Calibri" panose="020F050202020403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Arial" panose="020B0604020202020204"/>
                          <a:ea typeface="+mn-ea"/>
                          <a:cs typeface="+mn-cs"/>
                        </a:rPr>
                        <a:t>No</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auto" latinLnBrk="0" hangingPunct="1">
                        <a:lnSpc>
                          <a:spcPct val="90000"/>
                        </a:lnSpc>
                        <a:spcBef>
                          <a:spcPts val="1200"/>
                        </a:spcBef>
                        <a:spcAft>
                          <a:spcPts val="200"/>
                        </a:spcAft>
                        <a:buClr>
                          <a:srgbClr val="FFCA08"/>
                        </a:buClr>
                        <a:buSzPct val="100000"/>
                        <a:buFont typeface="Calibri" panose="020F050202020403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Arial" panose="020B0604020202020204"/>
                          <a:ea typeface="+mn-ea"/>
                          <a:cs typeface="+mn-cs"/>
                        </a:rPr>
                        <a:t>80 (44.9%)</a:t>
                      </a: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90000"/>
                        </a:lnSpc>
                        <a:spcBef>
                          <a:spcPts val="1200"/>
                        </a:spcBef>
                        <a:spcAft>
                          <a:spcPts val="200"/>
                        </a:spcAft>
                        <a:buClr>
                          <a:srgbClr val="FFCA08"/>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a:lnL w="12700" cap="flat" cmpd="sng" algn="ctr">
                      <a:solidFill>
                        <a:schemeClr val="accent2"/>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37585788"/>
                  </a:ext>
                </a:extLst>
              </a:tr>
              <a:tr h="802407">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smtClean="0">
                          <a:solidFill>
                            <a:schemeClr val="bg1"/>
                          </a:solidFill>
                        </a:rPr>
                        <a:t>Lymphopenia</a:t>
                      </a:r>
                      <a:r>
                        <a:rPr lang="en-US" sz="3200" b="1" dirty="0" smtClean="0">
                          <a:solidFill>
                            <a:schemeClr val="bg1"/>
                          </a:solidFill>
                        </a:rPr>
                        <a:t> in various states (No. %)</a:t>
                      </a:r>
                      <a:endParaRPr lang="en-US" sz="3200" b="1" dirty="0">
                        <a:solidFill>
                          <a:schemeClr val="bg1"/>
                        </a:solidFill>
                      </a:endParaRPr>
                    </a:p>
                  </a:txBody>
                  <a:tcP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67038238"/>
                  </a:ext>
                </a:extLst>
              </a:tr>
              <a:tr h="604160">
                <a:tc>
                  <a:txBody>
                    <a:bodyPr/>
                    <a:lstStyle/>
                    <a:p>
                      <a:pPr marL="38100" marR="38100">
                        <a:lnSpc>
                          <a:spcPts val="1600"/>
                        </a:lnSpc>
                        <a:spcBef>
                          <a:spcPts val="0"/>
                        </a:spcBef>
                        <a:spcAft>
                          <a:spcPts val="0"/>
                        </a:spcAft>
                      </a:pP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en-US" sz="2400" dirty="0"/>
                    </a:p>
                  </a:txBody>
                  <a:tcPr marL="0" marR="0" marT="0" marB="0" anchor="b"/>
                </a:tc>
                <a:tc>
                  <a:txBody>
                    <a:bodyPr/>
                    <a:lstStyle/>
                    <a:p>
                      <a:pPr marL="38100" marR="38100" algn="ctr">
                        <a:lnSpc>
                          <a:spcPts val="1600"/>
                        </a:lnSpc>
                        <a:spcBef>
                          <a:spcPts val="0"/>
                        </a:spcBef>
                        <a:spcAft>
                          <a:spcPts val="0"/>
                        </a:spcAft>
                      </a:pPr>
                      <a:r>
                        <a:rPr lang="en-US" sz="2400" dirty="0" smtClean="0">
                          <a:effectLst/>
                        </a:rPr>
                        <a:t>Negative</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2">
                  <a:txBody>
                    <a:bodyPr/>
                    <a:lstStyle/>
                    <a:p>
                      <a:pPr marL="38100" marR="38100" algn="ctr">
                        <a:lnSpc>
                          <a:spcPts val="1600"/>
                        </a:lnSpc>
                        <a:spcBef>
                          <a:spcPts val="0"/>
                        </a:spcBef>
                        <a:spcAft>
                          <a:spcPts val="0"/>
                        </a:spcAft>
                      </a:pPr>
                      <a:r>
                        <a:rPr lang="en-US" sz="2400" dirty="0">
                          <a:effectLst/>
                        </a:rPr>
                        <a:t>CT Only</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pPr marL="38100" marR="38100" algn="ctr">
                        <a:lnSpc>
                          <a:spcPts val="1600"/>
                        </a:lnSpc>
                        <a:spcBef>
                          <a:spcPts val="0"/>
                        </a:spcBef>
                        <a:spcAft>
                          <a:spcPts val="0"/>
                        </a:spcAft>
                      </a:pP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Bef>
                          <a:spcPts val="0"/>
                        </a:spcBef>
                        <a:spcAft>
                          <a:spcPts val="0"/>
                        </a:spcAft>
                      </a:pPr>
                      <a:r>
                        <a:rPr lang="en-US" sz="2400" dirty="0">
                          <a:effectLst/>
                        </a:rPr>
                        <a:t>PCR Only</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2">
                  <a:txBody>
                    <a:bodyPr/>
                    <a:lstStyle/>
                    <a:p>
                      <a:pPr marL="38100" marR="38100" algn="ctr">
                        <a:lnSpc>
                          <a:spcPts val="1600"/>
                        </a:lnSpc>
                        <a:spcBef>
                          <a:spcPts val="0"/>
                        </a:spcBef>
                        <a:spcAft>
                          <a:spcPts val="0"/>
                        </a:spcAft>
                      </a:pPr>
                      <a:r>
                        <a:rPr lang="en-US" sz="2400" dirty="0">
                          <a:effectLst/>
                        </a:rPr>
                        <a:t>Both CT and PCR</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en-US" sz="2400" dirty="0"/>
                    </a:p>
                  </a:txBody>
                  <a:tcPr marL="0" marR="0" marT="0" marB="0" anchor="b"/>
                </a:tc>
                <a:tc>
                  <a:txBody>
                    <a:bodyPr/>
                    <a:lstStyle/>
                    <a:p>
                      <a:pPr algn="ctr"/>
                      <a:r>
                        <a:rPr lang="en-US" sz="2400" dirty="0" smtClean="0"/>
                        <a:t>Total</a:t>
                      </a:r>
                      <a:endParaRPr lang="en-US" sz="2400" dirty="0"/>
                    </a:p>
                  </a:txBody>
                  <a:tcPr marL="0" marR="0" marT="0" marB="0" anchor="b"/>
                </a:tc>
                <a:tc rowSpan="3">
                  <a:txBody>
                    <a:bodyPr/>
                    <a:lstStyle/>
                    <a:p>
                      <a:endParaRPr lang="en-US" dirty="0"/>
                    </a:p>
                  </a:txBody>
                  <a:tcPr marL="0" marR="0" marT="0" marB="0" anchor="b"/>
                </a:tc>
                <a:extLst>
                  <a:ext uri="{0D108BD9-81ED-4DB2-BD59-A6C34878D82A}">
                    <a16:rowId xmlns:a16="http://schemas.microsoft.com/office/drawing/2014/main" xmlns="" val="3378974130"/>
                  </a:ext>
                </a:extLst>
              </a:tr>
              <a:tr h="516322">
                <a:tc rowSpan="2">
                  <a:txBody>
                    <a:bodyPr/>
                    <a:lstStyle/>
                    <a:p>
                      <a:endParaRPr lang="en-US"/>
                    </a:p>
                  </a:txBody>
                  <a:tcPr marL="0" marR="0" marT="0" marB="0"/>
                </a:tc>
                <a:tc>
                  <a:txBody>
                    <a:bodyPr/>
                    <a:lstStyle/>
                    <a:p>
                      <a:pPr marL="38100" marR="38100" lvl="0" indent="0" algn="l" defTabSz="914400" rtl="0" eaLnBrk="1" fontAlgn="auto" latinLnBrk="0" hangingPunct="1">
                        <a:lnSpc>
                          <a:spcPts val="1600"/>
                        </a:lnSpc>
                        <a:spcBef>
                          <a:spcPts val="0"/>
                        </a:spcBef>
                        <a:spcAft>
                          <a:spcPts val="0"/>
                        </a:spcAft>
                        <a:buClrTx/>
                        <a:buSzTx/>
                        <a:buFontTx/>
                        <a:buNone/>
                        <a:tabLst/>
                        <a:defRPr/>
                      </a:pPr>
                      <a:endParaRPr lang="en-US" sz="2400" dirty="0" smtClean="0">
                        <a:effectLst/>
                      </a:endParaRPr>
                    </a:p>
                    <a:p>
                      <a:pPr marL="38100" marR="38100" lvl="0" indent="0" algn="l" defTabSz="914400" rtl="0" eaLnBrk="1" fontAlgn="auto" latinLnBrk="0" hangingPunct="1">
                        <a:lnSpc>
                          <a:spcPts val="1600"/>
                        </a:lnSpc>
                        <a:spcBef>
                          <a:spcPts val="0"/>
                        </a:spcBef>
                        <a:spcAft>
                          <a:spcPts val="0"/>
                        </a:spcAft>
                        <a:buClrTx/>
                        <a:buSzTx/>
                        <a:buFontTx/>
                        <a:buNone/>
                        <a:tabLst/>
                        <a:defRPr/>
                      </a:pPr>
                      <a:r>
                        <a:rPr lang="en-US" sz="2400" dirty="0" smtClean="0">
                          <a:effectLst/>
                        </a:rPr>
                        <a:t>Yes</a:t>
                      </a:r>
                      <a:endParaRPr lang="en-US" sz="2400" dirty="0" smtClean="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50</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gridSpan="2">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29</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pPr marL="38100" marR="38100" algn="ctr">
                        <a:lnSpc>
                          <a:spcPts val="1600"/>
                        </a:lnSpc>
                        <a:spcBef>
                          <a:spcPts val="0"/>
                        </a:spcBef>
                        <a:spcAft>
                          <a:spcPts val="0"/>
                        </a:spcAft>
                      </a:pP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6</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gridSpan="2">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7</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pPr marL="38100" marR="38100" algn="ctr">
                        <a:lnSpc>
                          <a:spcPts val="1600"/>
                        </a:lnSpc>
                        <a:spcBef>
                          <a:spcPts val="0"/>
                        </a:spcBef>
                        <a:spcAft>
                          <a:spcPts val="0"/>
                        </a:spcAft>
                      </a:pP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92</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vMerge="1">
                  <a:txBody>
                    <a:bodyPr/>
                    <a:lstStyle/>
                    <a:p>
                      <a:endParaRPr lang="en-US"/>
                    </a:p>
                  </a:txBody>
                  <a:tcPr/>
                </a:tc>
                <a:extLst>
                  <a:ext uri="{0D108BD9-81ED-4DB2-BD59-A6C34878D82A}">
                    <a16:rowId xmlns:a16="http://schemas.microsoft.com/office/drawing/2014/main" xmlns="" val="944667297"/>
                  </a:ext>
                </a:extLst>
              </a:tr>
              <a:tr h="516322">
                <a:tc vMerge="1">
                  <a:txBody>
                    <a:bodyPr/>
                    <a:lstStyle/>
                    <a:p>
                      <a:endParaRPr lang="en-US"/>
                    </a:p>
                  </a:txBody>
                  <a:tcPr/>
                </a:tc>
                <a:tc>
                  <a:txBody>
                    <a:bodyPr/>
                    <a:lstStyle/>
                    <a:p>
                      <a:pPr marL="38100" marR="38100" lvl="0" indent="0" algn="l" defTabSz="914400" rtl="0" eaLnBrk="1" fontAlgn="auto" latinLnBrk="0" hangingPunct="1">
                        <a:lnSpc>
                          <a:spcPts val="1600"/>
                        </a:lnSpc>
                        <a:spcBef>
                          <a:spcPts val="0"/>
                        </a:spcBef>
                        <a:spcAft>
                          <a:spcPts val="0"/>
                        </a:spcAft>
                        <a:buClrTx/>
                        <a:buSzTx/>
                        <a:buFontTx/>
                        <a:buNone/>
                        <a:tabLst/>
                        <a:defRPr/>
                      </a:pPr>
                      <a:endParaRPr lang="en-US" sz="2400" dirty="0" smtClean="0">
                        <a:effectLst/>
                      </a:endParaRPr>
                    </a:p>
                    <a:p>
                      <a:pPr marL="38100" marR="38100" lvl="0" indent="0" algn="l" defTabSz="914400" rtl="0" eaLnBrk="1" fontAlgn="auto" latinLnBrk="0" hangingPunct="1">
                        <a:lnSpc>
                          <a:spcPts val="1600"/>
                        </a:lnSpc>
                        <a:spcBef>
                          <a:spcPts val="0"/>
                        </a:spcBef>
                        <a:spcAft>
                          <a:spcPts val="0"/>
                        </a:spcAft>
                        <a:buClrTx/>
                        <a:buSzTx/>
                        <a:buFontTx/>
                        <a:buNone/>
                        <a:tabLst/>
                        <a:defRPr/>
                      </a:pPr>
                      <a:r>
                        <a:rPr lang="en-US" sz="2400" dirty="0" smtClean="0">
                          <a:effectLst/>
                        </a:rPr>
                        <a:t>No</a:t>
                      </a:r>
                      <a:endParaRPr lang="en-US" sz="2400" dirty="0" smtClean="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59</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gridSpan="2">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9</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n-US"/>
                    </a:p>
                  </a:txBody>
                  <a:tcPr/>
                </a:tc>
                <a:tc>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9</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gridSpan="2">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3</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n-US"/>
                    </a:p>
                  </a:txBody>
                  <a:tcPr/>
                </a:tc>
                <a:tc>
                  <a:txBody>
                    <a:bodyPr/>
                    <a:lstStyle/>
                    <a:p>
                      <a:pPr marL="38100" marR="38100" algn="ctr">
                        <a:lnSpc>
                          <a:spcPts val="1600"/>
                        </a:lnSpc>
                        <a:spcBef>
                          <a:spcPts val="0"/>
                        </a:spcBef>
                        <a:spcAft>
                          <a:spcPts val="0"/>
                        </a:spcAft>
                      </a:pPr>
                      <a:endParaRPr lang="en-US" sz="2400" dirty="0" smtClean="0">
                        <a:effectLst/>
                      </a:endParaRPr>
                    </a:p>
                    <a:p>
                      <a:pPr marL="38100" marR="38100" algn="ctr">
                        <a:lnSpc>
                          <a:spcPts val="1600"/>
                        </a:lnSpc>
                        <a:spcBef>
                          <a:spcPts val="0"/>
                        </a:spcBef>
                        <a:spcAft>
                          <a:spcPts val="0"/>
                        </a:spcAft>
                      </a:pPr>
                      <a:r>
                        <a:rPr lang="en-US" sz="2400" dirty="0" smtClean="0">
                          <a:effectLst/>
                        </a:rPr>
                        <a:t>80</a:t>
                      </a:r>
                      <a:endParaRPr lang="en-US" sz="24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vMerge="1">
                  <a:txBody>
                    <a:bodyPr/>
                    <a:lstStyle/>
                    <a:p>
                      <a:endParaRPr lang="en-US"/>
                    </a:p>
                  </a:txBody>
                  <a:tcPr/>
                </a:tc>
              </a:tr>
              <a:tr h="580862">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Total</a:t>
                      </a:r>
                    </a:p>
                  </a:txBody>
                  <a:tcPr marL="0" marR="0" marT="0" marB="0" anchor="ctr"/>
                </a:tc>
                <a:tc>
                  <a:txBody>
                    <a:bodyPr/>
                    <a:lstStyle/>
                    <a:p>
                      <a:pPr marL="38100" marR="38100" algn="ctr">
                        <a:lnSpc>
                          <a:spcPts val="16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109</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gridSpan="2">
                  <a:txBody>
                    <a:bodyPr/>
                    <a:lstStyle/>
                    <a:p>
                      <a:pPr marL="38100" marR="38100" algn="ctr">
                        <a:lnSpc>
                          <a:spcPts val="16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38</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pPr marL="38100" marR="38100" algn="r">
                        <a:lnSpc>
                          <a:spcPts val="16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gridSpan="2">
                  <a:txBody>
                    <a:bodyPr/>
                    <a:lstStyle/>
                    <a:p>
                      <a:pPr marL="38100" marR="38100" algn="ctr">
                        <a:lnSpc>
                          <a:spcPts val="16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pPr marL="38100" marR="38100" algn="r">
                        <a:lnSpc>
                          <a:spcPts val="16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endParaRPr lang="en-US" dirty="0"/>
                    </a:p>
                  </a:txBody>
                  <a:tcPr/>
                </a:tc>
                <a:extLst>
                  <a:ext uri="{0D108BD9-81ED-4DB2-BD59-A6C34878D82A}">
                    <a16:rowId xmlns:a16="http://schemas.microsoft.com/office/drawing/2014/main" xmlns="" val="2187843293"/>
                  </a:ext>
                </a:extLst>
              </a:tr>
            </a:tbl>
          </a:graphicData>
        </a:graphic>
      </p:graphicFrame>
      <p:sp>
        <p:nvSpPr>
          <p:cNvPr id="7" name="TextBox 6"/>
          <p:cNvSpPr txBox="1"/>
          <p:nvPr/>
        </p:nvSpPr>
        <p:spPr>
          <a:xfrm>
            <a:off x="593762" y="5567404"/>
            <a:ext cx="1725793" cy="646331"/>
          </a:xfrm>
          <a:prstGeom prst="rect">
            <a:avLst/>
          </a:prstGeom>
          <a:noFill/>
        </p:spPr>
        <p:txBody>
          <a:bodyPr wrap="none" rtlCol="0">
            <a:spAutoFit/>
          </a:bodyPr>
          <a:lstStyle/>
          <a:p>
            <a:endParaRPr lang="en-US" b="1" dirty="0"/>
          </a:p>
          <a:p>
            <a:r>
              <a:rPr lang="en-US" dirty="0" smtClean="0"/>
              <a:t>P value= 0.005</a:t>
            </a:r>
            <a:endParaRPr lang="en-US" dirty="0"/>
          </a:p>
        </p:txBody>
      </p:sp>
    </p:spTree>
    <p:extLst>
      <p:ext uri="{BB962C8B-B14F-4D97-AF65-F5344CB8AC3E}">
        <p14:creationId xmlns:p14="http://schemas.microsoft.com/office/powerpoint/2010/main" xmlns="" val="303424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difference between rate of infection in</a:t>
            </a:r>
            <a:br>
              <a:rPr lang="en-US" dirty="0" smtClean="0"/>
            </a:br>
            <a:endParaRPr lang="en-US" dirty="0"/>
          </a:p>
        </p:txBody>
      </p:sp>
      <p:sp>
        <p:nvSpPr>
          <p:cNvPr id="3" name="Content Placeholder 2"/>
          <p:cNvSpPr>
            <a:spLocks noGrp="1"/>
          </p:cNvSpPr>
          <p:nvPr>
            <p:ph idx="1"/>
          </p:nvPr>
        </p:nvSpPr>
        <p:spPr>
          <a:xfrm>
            <a:off x="1077686" y="1845734"/>
            <a:ext cx="10077994" cy="3216123"/>
          </a:xfrm>
        </p:spPr>
        <p:txBody>
          <a:bodyPr>
            <a:normAutofit lnSpcReduction="10000"/>
          </a:bodyPr>
          <a:lstStyle/>
          <a:p>
            <a:pPr lvl="1">
              <a:lnSpc>
                <a:spcPct val="150000"/>
              </a:lnSpc>
              <a:buSzPct val="70000"/>
              <a:buFont typeface="Wingdings" pitchFamily="2" charset="2"/>
              <a:buChar char="q"/>
            </a:pPr>
            <a:r>
              <a:rPr lang="en-US" sz="3200" dirty="0" smtClean="0"/>
              <a:t>Male vs. female patients</a:t>
            </a:r>
          </a:p>
          <a:p>
            <a:pPr lvl="1">
              <a:lnSpc>
                <a:spcPct val="150000"/>
              </a:lnSpc>
              <a:buSzPct val="70000"/>
              <a:buFont typeface="Wingdings" pitchFamily="2" charset="2"/>
              <a:buChar char="q"/>
            </a:pPr>
            <a:r>
              <a:rPr lang="en-US" sz="3200" dirty="0" smtClean="0"/>
              <a:t>DM vs. Non DM patients.</a:t>
            </a:r>
          </a:p>
          <a:p>
            <a:pPr lvl="1">
              <a:lnSpc>
                <a:spcPct val="150000"/>
              </a:lnSpc>
              <a:buSzPct val="70000"/>
              <a:buFont typeface="Wingdings" pitchFamily="2" charset="2"/>
              <a:buChar char="q"/>
            </a:pPr>
            <a:r>
              <a:rPr lang="en-US" sz="3200" dirty="0" smtClean="0"/>
              <a:t>Hypertensive vs. </a:t>
            </a:r>
            <a:r>
              <a:rPr lang="en-US" sz="3200" dirty="0" err="1" smtClean="0"/>
              <a:t>nohypertensive</a:t>
            </a:r>
            <a:r>
              <a:rPr lang="en-US" sz="3200" dirty="0" smtClean="0"/>
              <a:t> patients</a:t>
            </a:r>
          </a:p>
          <a:p>
            <a:pPr lvl="1">
              <a:lnSpc>
                <a:spcPct val="150000"/>
              </a:lnSpc>
              <a:buSzPct val="70000"/>
              <a:buFont typeface="Wingdings" pitchFamily="2" charset="2"/>
              <a:buChar char="q"/>
            </a:pPr>
            <a:r>
              <a:rPr lang="en-US" sz="3200" dirty="0" smtClean="0"/>
              <a:t>Different blood </a:t>
            </a:r>
            <a:r>
              <a:rPr lang="en-US" sz="3200" dirty="0" smtClean="0"/>
              <a:t>groups</a:t>
            </a:r>
          </a:p>
          <a:p>
            <a:pPr lvl="1">
              <a:lnSpc>
                <a:spcPct val="150000"/>
              </a:lnSpc>
              <a:buSzPct val="70000"/>
              <a:buFont typeface="Wingdings" pitchFamily="2" charset="2"/>
              <a:buChar char="q"/>
            </a:pPr>
            <a:endParaRPr lang="en-US" sz="3200" dirty="0"/>
          </a:p>
        </p:txBody>
      </p:sp>
      <p:sp>
        <p:nvSpPr>
          <p:cNvPr id="4" name="Rectangle 3"/>
          <p:cNvSpPr/>
          <p:nvPr/>
        </p:nvSpPr>
        <p:spPr>
          <a:xfrm>
            <a:off x="0" y="5288340"/>
            <a:ext cx="12192000" cy="830997"/>
          </a:xfrm>
          <a:prstGeom prst="rect">
            <a:avLst/>
          </a:prstGeom>
        </p:spPr>
        <p:txBody>
          <a:bodyPr wrap="square">
            <a:spAutoFit/>
          </a:bodyPr>
          <a:lstStyle/>
          <a:p>
            <a:pPr lvl="1">
              <a:lnSpc>
                <a:spcPct val="150000"/>
              </a:lnSpc>
              <a:buSzPct val="70000"/>
              <a:buNone/>
            </a:pPr>
            <a:r>
              <a:rPr lang="en-US" sz="3200" dirty="0" smtClean="0"/>
              <a:t>COVID </a:t>
            </a:r>
            <a:r>
              <a:rPr lang="en-US" sz="3200" dirty="0" smtClean="0"/>
              <a:t>patients significantly older: 62.6</a:t>
            </a:r>
            <a:r>
              <a:rPr lang="en-US" sz="3200" dirty="0" smtClean="0">
                <a:sym typeface="Symbol"/>
              </a:rPr>
              <a:t> </a:t>
            </a:r>
            <a:r>
              <a:rPr lang="en-US" sz="3200" dirty="0" smtClean="0">
                <a:sym typeface="Symbol"/>
              </a:rPr>
              <a:t></a:t>
            </a:r>
            <a:r>
              <a:rPr lang="en-US" sz="3200" dirty="0" smtClean="0"/>
              <a:t>16.2 vs. 56.7</a:t>
            </a:r>
            <a:r>
              <a:rPr lang="en-US" sz="3200" dirty="0" smtClean="0">
                <a:sym typeface="Symbol"/>
              </a:rPr>
              <a:t>16.3</a:t>
            </a:r>
            <a:endParaRPr lang="en-US" sz="3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38628" y="1582056"/>
          <a:ext cx="11005457" cy="3328340"/>
        </p:xfrm>
        <a:graphic>
          <a:graphicData uri="http://schemas.openxmlformats.org/drawingml/2006/table">
            <a:tbl>
              <a:tblPr/>
              <a:tblGrid>
                <a:gridCol w="1712686"/>
                <a:gridCol w="1465943"/>
                <a:gridCol w="1727200"/>
                <a:gridCol w="1741714"/>
                <a:gridCol w="1422400"/>
                <a:gridCol w="1480458"/>
                <a:gridCol w="1455056"/>
              </a:tblGrid>
              <a:tr h="1074058">
                <a:tc gridSpan="7">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800" dirty="0" smtClean="0">
                          <a:solidFill>
                            <a:srgbClr val="000000"/>
                          </a:solidFill>
                          <a:latin typeface="+mn-lt"/>
                          <a:ea typeface="Times New Roman"/>
                          <a:cs typeface="Arial"/>
                        </a:rPr>
                        <a:t> Chest </a:t>
                      </a:r>
                      <a:r>
                        <a:rPr lang="en-GB" sz="3200" dirty="0" smtClean="0">
                          <a:solidFill>
                            <a:srgbClr val="000000"/>
                          </a:solidFill>
                          <a:latin typeface="+mn-lt"/>
                          <a:ea typeface="Times New Roman"/>
                          <a:cs typeface="Arial"/>
                        </a:rPr>
                        <a:t>CT scan grading</a:t>
                      </a:r>
                      <a:endParaRPr lang="en-GB" sz="3600" dirty="0" smtClean="0">
                        <a:solidFill>
                          <a:srgbClr val="000000"/>
                        </a:solidFill>
                        <a:latin typeface="+mn-lt"/>
                        <a:ea typeface="Times New Roman"/>
                        <a:cs typeface="Arial"/>
                      </a:endParaRPr>
                    </a:p>
                  </a:txBody>
                  <a:tcPr marL="59055" marR="59055"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3600" dirty="0" smtClean="0">
                        <a:solidFill>
                          <a:srgbClr val="000000"/>
                        </a:solidFill>
                        <a:latin typeface="Courier New"/>
                        <a:ea typeface="Times New Roman"/>
                        <a:cs typeface="Arial"/>
                      </a:endParaRPr>
                    </a:p>
                  </a:txBody>
                  <a:tcPr marL="59055" marR="5905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lnSpc>
                          <a:spcPct val="115000"/>
                        </a:lnSpc>
                        <a:spcAft>
                          <a:spcPts val="0"/>
                        </a:spcAft>
                      </a:pPr>
                      <a:endParaRPr lang="en-GB" sz="3200" dirty="0">
                        <a:solidFill>
                          <a:srgbClr val="000000"/>
                        </a:solidFill>
                        <a:latin typeface="Courier New"/>
                        <a:ea typeface="Times New Roman"/>
                        <a:cs typeface="Arial"/>
                      </a:endParaRPr>
                    </a:p>
                  </a:txBody>
                  <a:tcPr marL="59055" marR="5905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1"/>
                    </a:solidFill>
                  </a:tcPr>
                </a:tc>
              </a:tr>
              <a:tr h="63862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3200" dirty="0" smtClean="0">
                        <a:solidFill>
                          <a:srgbClr val="000000"/>
                        </a:solidFill>
                        <a:latin typeface="+mn-lt"/>
                        <a:ea typeface="Times New Roman"/>
                        <a:cs typeface="Arial"/>
                      </a:endParaRPr>
                    </a:p>
                  </a:txBody>
                  <a:tcPr marL="59055" marR="59055"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pPr>
                      <a:r>
                        <a:rPr lang="en-GB" sz="2800" dirty="0" smtClean="0">
                          <a:latin typeface="+mn-lt"/>
                          <a:cs typeface="Arial"/>
                        </a:rPr>
                        <a:t>1</a:t>
                      </a:r>
                      <a:endParaRPr lang="en-GB" sz="4000" dirty="0">
                        <a:latin typeface="+mn-lt"/>
                        <a:cs typeface="Arial"/>
                      </a:endParaRPr>
                    </a:p>
                  </a:txBody>
                  <a:tcPr marL="59055" marR="59055" marT="0" marB="0" anchor="b">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smtClean="0">
                          <a:solidFill>
                            <a:srgbClr val="000000"/>
                          </a:solidFill>
                          <a:latin typeface="+mn-lt"/>
                          <a:ea typeface="Times New Roman"/>
                          <a:cs typeface="Arial"/>
                        </a:rPr>
                        <a:t>2</a:t>
                      </a:r>
                      <a:endParaRPr lang="en-GB" sz="3200" dirty="0">
                        <a:solidFill>
                          <a:srgbClr val="000000"/>
                        </a:solidFill>
                        <a:latin typeface="+mn-lt"/>
                        <a:ea typeface="Times New Roman"/>
                        <a:cs typeface="Arial"/>
                      </a:endParaRPr>
                    </a:p>
                  </a:txBody>
                  <a:tcPr marL="59055" marR="5905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smtClean="0">
                          <a:solidFill>
                            <a:srgbClr val="000000"/>
                          </a:solidFill>
                          <a:latin typeface="+mn-lt"/>
                          <a:ea typeface="Times New Roman"/>
                          <a:cs typeface="Arial"/>
                        </a:rPr>
                        <a:t>2.5</a:t>
                      </a:r>
                      <a:endParaRPr lang="en-GB" sz="3200" dirty="0">
                        <a:solidFill>
                          <a:srgbClr val="000000"/>
                        </a:solidFill>
                        <a:latin typeface="+mn-lt"/>
                        <a:ea typeface="Times New Roman"/>
                        <a:cs typeface="Arial"/>
                      </a:endParaRPr>
                    </a:p>
                  </a:txBody>
                  <a:tcPr marL="59055" marR="5905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smtClean="0">
                          <a:solidFill>
                            <a:srgbClr val="000000"/>
                          </a:solidFill>
                          <a:latin typeface="+mn-lt"/>
                          <a:ea typeface="Times New Roman"/>
                          <a:cs typeface="Arial"/>
                        </a:rPr>
                        <a:t>3</a:t>
                      </a:r>
                      <a:endParaRPr lang="en-GB" sz="3200" dirty="0">
                        <a:solidFill>
                          <a:srgbClr val="000000"/>
                        </a:solidFill>
                        <a:latin typeface="+mn-lt"/>
                        <a:ea typeface="Times New Roman"/>
                        <a:cs typeface="Arial"/>
                      </a:endParaRPr>
                    </a:p>
                  </a:txBody>
                  <a:tcPr marL="59055" marR="5905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smtClean="0">
                          <a:solidFill>
                            <a:srgbClr val="000000"/>
                          </a:solidFill>
                          <a:latin typeface="+mn-lt"/>
                          <a:ea typeface="Times New Roman"/>
                          <a:cs typeface="Arial"/>
                        </a:rPr>
                        <a:t>4</a:t>
                      </a:r>
                      <a:endParaRPr lang="en-GB" sz="3200" dirty="0">
                        <a:solidFill>
                          <a:srgbClr val="000000"/>
                        </a:solidFill>
                        <a:latin typeface="+mn-lt"/>
                        <a:ea typeface="Times New Roman"/>
                        <a:cs typeface="Arial"/>
                      </a:endParaRPr>
                    </a:p>
                  </a:txBody>
                  <a:tcPr marL="59055" marR="5905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3200" dirty="0" smtClean="0">
                          <a:solidFill>
                            <a:srgbClr val="000000"/>
                          </a:solidFill>
                          <a:latin typeface="+mn-lt"/>
                          <a:ea typeface="Times New Roman"/>
                          <a:cs typeface="Arial"/>
                        </a:rPr>
                        <a:t>Total</a:t>
                      </a:r>
                      <a:endParaRPr lang="en-GB" sz="3600" dirty="0" smtClean="0">
                        <a:solidFill>
                          <a:srgbClr val="000000"/>
                        </a:solidFill>
                        <a:latin typeface="+mn-lt"/>
                        <a:ea typeface="Times New Roman"/>
                        <a:cs typeface="Arial"/>
                      </a:endParaRPr>
                    </a:p>
                  </a:txBody>
                  <a:tcPr marL="59055" marR="59055" marT="0" marB="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38551">
                <a:tc>
                  <a:txBody>
                    <a:bodyPr/>
                    <a:lstStyle/>
                    <a:p>
                      <a:pPr algn="l">
                        <a:lnSpc>
                          <a:spcPct val="115000"/>
                        </a:lnSpc>
                        <a:spcAft>
                          <a:spcPts val="0"/>
                        </a:spcAft>
                      </a:pPr>
                      <a:r>
                        <a:rPr lang="en-GB" sz="2800" dirty="0" smtClean="0">
                          <a:solidFill>
                            <a:srgbClr val="000000"/>
                          </a:solidFill>
                          <a:latin typeface="+mn-lt"/>
                          <a:ea typeface="Times New Roman"/>
                          <a:cs typeface="Arial"/>
                        </a:rPr>
                        <a:t>PCR -</a:t>
                      </a:r>
                      <a:endParaRPr lang="en-GB" sz="3200" dirty="0">
                        <a:solidFill>
                          <a:srgbClr val="000000"/>
                        </a:solidFill>
                        <a:latin typeface="+mn-lt"/>
                        <a:ea typeface="Times New Roman"/>
                        <a:cs typeface="Arial"/>
                      </a:endParaRPr>
                    </a:p>
                  </a:txBody>
                  <a:tcPr marL="59055" marR="59055"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111</a:t>
                      </a:r>
                      <a:endParaRPr lang="en-GB" sz="3200" dirty="0">
                        <a:solidFill>
                          <a:srgbClr val="000000"/>
                        </a:solidFill>
                        <a:latin typeface="+mn-lt"/>
                        <a:ea typeface="Times New Roman"/>
                        <a:cs typeface="Arial"/>
                      </a:endParaRPr>
                    </a:p>
                  </a:txBody>
                  <a:tcPr marL="59055" marR="59055"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12</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7</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9</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12</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151</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r>
              <a:tr h="538551">
                <a:tc>
                  <a:txBody>
                    <a:bodyPr/>
                    <a:lstStyle/>
                    <a:p>
                      <a:pPr algn="l">
                        <a:lnSpc>
                          <a:spcPct val="115000"/>
                        </a:lnSpc>
                      </a:pPr>
                      <a:r>
                        <a:rPr lang="en-GB" sz="2800" dirty="0" smtClean="0">
                          <a:latin typeface="+mn-lt"/>
                          <a:cs typeface="Arial"/>
                        </a:rPr>
                        <a:t>PCR +</a:t>
                      </a:r>
                      <a:endParaRPr lang="en-GB" sz="4000" dirty="0">
                        <a:latin typeface="+mn-lt"/>
                        <a:cs typeface="Arial"/>
                      </a:endParaRPr>
                    </a:p>
                  </a:txBody>
                  <a:tcPr marL="59055" marR="59055"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16</a:t>
                      </a:r>
                      <a:endParaRPr lang="en-GB" sz="3200" dirty="0">
                        <a:solidFill>
                          <a:srgbClr val="000000"/>
                        </a:solidFill>
                        <a:latin typeface="+mn-lt"/>
                        <a:ea typeface="Times New Roman"/>
                        <a:cs typeface="Arial"/>
                      </a:endParaRPr>
                    </a:p>
                  </a:txBody>
                  <a:tcPr marL="59055" marR="59055"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a:solidFill>
                            <a:srgbClr val="000000"/>
                          </a:solidFill>
                          <a:latin typeface="+mn-lt"/>
                          <a:ea typeface="Times New Roman"/>
                          <a:cs typeface="Arial"/>
                        </a:rPr>
                        <a:t>2</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a:solidFill>
                            <a:srgbClr val="000000"/>
                          </a:solidFill>
                          <a:latin typeface="+mn-lt"/>
                          <a:ea typeface="Times New Roman"/>
                          <a:cs typeface="Arial"/>
                        </a:rPr>
                        <a:t>7</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5000"/>
                        </a:lnSpc>
                        <a:spcAft>
                          <a:spcPts val="0"/>
                        </a:spcAft>
                      </a:pPr>
                      <a:r>
                        <a:rPr lang="en-GB" sz="2800" dirty="0">
                          <a:solidFill>
                            <a:srgbClr val="000000"/>
                          </a:solidFill>
                          <a:latin typeface="+mn-lt"/>
                          <a:ea typeface="Times New Roman"/>
                          <a:cs typeface="Arial"/>
                        </a:rPr>
                        <a:t>27</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r>
              <a:tr h="538551">
                <a:tc>
                  <a:txBody>
                    <a:bodyPr/>
                    <a:lstStyle/>
                    <a:p>
                      <a:pPr algn="l">
                        <a:lnSpc>
                          <a:spcPct val="115000"/>
                        </a:lnSpc>
                        <a:spcAft>
                          <a:spcPts val="0"/>
                        </a:spcAft>
                      </a:pPr>
                      <a:r>
                        <a:rPr lang="en-GB" sz="2800" dirty="0">
                          <a:solidFill>
                            <a:srgbClr val="000000"/>
                          </a:solidFill>
                          <a:latin typeface="+mn-lt"/>
                          <a:ea typeface="Times New Roman"/>
                          <a:cs typeface="Arial"/>
                        </a:rPr>
                        <a:t>Total</a:t>
                      </a:r>
                      <a:endParaRPr lang="en-GB" sz="3200" dirty="0">
                        <a:solidFill>
                          <a:srgbClr val="000000"/>
                        </a:solidFill>
                        <a:latin typeface="+mn-lt"/>
                        <a:ea typeface="Times New Roman"/>
                        <a:cs typeface="Arial"/>
                      </a:endParaRPr>
                    </a:p>
                  </a:txBody>
                  <a:tcPr marL="59055" marR="59055"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127</a:t>
                      </a:r>
                      <a:endParaRPr lang="en-GB" sz="3200" dirty="0">
                        <a:solidFill>
                          <a:srgbClr val="000000"/>
                        </a:solidFill>
                        <a:latin typeface="+mn-lt"/>
                        <a:ea typeface="Times New Roman"/>
                        <a:cs typeface="Arial"/>
                      </a:endParaRPr>
                    </a:p>
                  </a:txBody>
                  <a:tcPr marL="59055" marR="59055"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14</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8</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10</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19</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0"/>
                        </a:spcAft>
                      </a:pPr>
                      <a:r>
                        <a:rPr lang="en-GB" sz="2800" dirty="0">
                          <a:solidFill>
                            <a:srgbClr val="000000"/>
                          </a:solidFill>
                          <a:latin typeface="+mn-lt"/>
                          <a:ea typeface="Times New Roman"/>
                          <a:cs typeface="Arial"/>
                        </a:rPr>
                        <a:t>178</a:t>
                      </a:r>
                      <a:endParaRPr lang="en-GB" sz="3200" dirty="0">
                        <a:solidFill>
                          <a:srgbClr val="000000"/>
                        </a:solidFill>
                        <a:latin typeface="+mn-lt"/>
                        <a:ea typeface="Times New Roman"/>
                        <a:cs typeface="Arial"/>
                      </a:endParaRPr>
                    </a:p>
                  </a:txBody>
                  <a:tcPr marL="59055" marR="59055"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cstate="print"/>
          <a:srcRect/>
          <a:stretch>
            <a:fillRect/>
          </a:stretch>
        </p:blipFill>
        <p:spPr bwMode="auto">
          <a:xfrm>
            <a:off x="1240823" y="1045028"/>
            <a:ext cx="9333970" cy="4339999"/>
          </a:xfrm>
          <a:prstGeom prst="rect">
            <a:avLst/>
          </a:prstGeom>
          <a:noFill/>
          <a:ln w="9525">
            <a:solidFill>
              <a:srgbClr val="FF0000"/>
            </a:solid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4194629" y="5429786"/>
            <a:ext cx="3541486" cy="7383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659272" y="885370"/>
            <a:ext cx="10789100" cy="4519613"/>
          </a:xfrm>
          <a:prstGeom prst="rect">
            <a:avLst/>
          </a:prstGeom>
          <a:noFill/>
          <a:ln w="9525">
            <a:noFill/>
            <a:miter lim="800000"/>
            <a:headEnd/>
            <a:tailEnd/>
          </a:ln>
        </p:spPr>
      </p:pic>
    </p:spTree>
    <p:extLst>
      <p:ext uri="{BB962C8B-B14F-4D97-AF65-F5344CB8AC3E}">
        <p14:creationId xmlns:p14="http://schemas.microsoft.com/office/powerpoint/2010/main" xmlns="" val="55480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097279" y="1845733"/>
            <a:ext cx="10951286" cy="4487831"/>
          </a:xfrm>
        </p:spPr>
        <p:txBody>
          <a:bodyPr>
            <a:normAutofit fontScale="92500"/>
          </a:bodyPr>
          <a:lstStyle/>
          <a:p>
            <a:pPr>
              <a:lnSpc>
                <a:spcPct val="150000"/>
              </a:lnSpc>
              <a:buSzPct val="70000"/>
              <a:buFont typeface="Wingdings" panose="05000000000000000000" pitchFamily="2" charset="2"/>
              <a:buChar char="q"/>
            </a:pPr>
            <a:r>
              <a:rPr lang="en-GB" sz="2400" dirty="0"/>
              <a:t>Epidemiologic studies suggest a higher susceptibility of patients with underlying comorbidities such as diabetes, hypertension, cardiovascular disease and </a:t>
            </a:r>
            <a:r>
              <a:rPr lang="en-GB" sz="2400" dirty="0" smtClean="0"/>
              <a:t>elderly.</a:t>
            </a:r>
          </a:p>
          <a:p>
            <a:pPr>
              <a:lnSpc>
                <a:spcPct val="150000"/>
              </a:lnSpc>
              <a:buSzPct val="70000"/>
              <a:buFont typeface="Wingdings" panose="05000000000000000000" pitchFamily="2" charset="2"/>
              <a:buChar char="q"/>
            </a:pPr>
            <a:r>
              <a:rPr lang="en-GB" sz="2400" dirty="0" smtClean="0"/>
              <a:t>However </a:t>
            </a:r>
            <a:r>
              <a:rPr lang="en-GB" sz="2400" dirty="0"/>
              <a:t>due to the new emergence of COV-SARS virus and lack of reliable data on the epidemiology and behaviour of disease in different groups of patients, there is much to be done </a:t>
            </a:r>
            <a:r>
              <a:rPr lang="en-GB" sz="2400" dirty="0" smtClean="0"/>
              <a:t>in this regard, including hemodialysis patients.</a:t>
            </a:r>
          </a:p>
          <a:p>
            <a:pPr>
              <a:lnSpc>
                <a:spcPct val="150000"/>
              </a:lnSpc>
              <a:buSzPct val="70000"/>
              <a:buFont typeface="Wingdings" panose="05000000000000000000" pitchFamily="2" charset="2"/>
              <a:buChar char="q"/>
            </a:pPr>
            <a:r>
              <a:rPr lang="en-GB" sz="2400" dirty="0" smtClean="0"/>
              <a:t>In </a:t>
            </a:r>
            <a:r>
              <a:rPr lang="en-GB" sz="2400" dirty="0"/>
              <a:t>this study we aimed to evaluate the incidence </a:t>
            </a:r>
            <a:r>
              <a:rPr lang="en-GB" sz="2400" dirty="0" smtClean="0"/>
              <a:t>of </a:t>
            </a:r>
            <a:r>
              <a:rPr lang="en-GB" sz="2400" dirty="0"/>
              <a:t>COVID 19 in a single dialysis </a:t>
            </a:r>
            <a:r>
              <a:rPr lang="en-GB" sz="2400" dirty="0" err="1"/>
              <a:t>center</a:t>
            </a:r>
            <a:r>
              <a:rPr lang="en-GB" sz="2400" dirty="0"/>
              <a:t> with </a:t>
            </a:r>
            <a:r>
              <a:rPr lang="en-GB" sz="2400" dirty="0" smtClean="0"/>
              <a:t>180 </a:t>
            </a:r>
            <a:r>
              <a:rPr lang="en-GB" sz="2400" dirty="0"/>
              <a:t>maintenance hemodialysis </a:t>
            </a:r>
            <a:r>
              <a:rPr lang="en-GB" sz="2400" dirty="0" smtClean="0"/>
              <a:t>patients.</a:t>
            </a:r>
            <a:endParaRPr lang="en-US" sz="2400" dirty="0"/>
          </a:p>
          <a:p>
            <a:pPr>
              <a:lnSpc>
                <a:spcPct val="150000"/>
              </a:lnSpc>
              <a:buSzPct val="70000"/>
              <a:buFont typeface="Wingdings" panose="05000000000000000000" pitchFamily="2" charset="2"/>
              <a:buChar char="q"/>
            </a:pPr>
            <a:endParaRPr lang="en-US" sz="2400" dirty="0"/>
          </a:p>
        </p:txBody>
      </p:sp>
    </p:spTree>
    <p:extLst>
      <p:ext uri="{BB962C8B-B14F-4D97-AF65-F5344CB8AC3E}">
        <p14:creationId xmlns:p14="http://schemas.microsoft.com/office/powerpoint/2010/main" xmlns="" val="3425215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352550" y="2238375"/>
            <a:ext cx="94869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2351314" y="0"/>
            <a:ext cx="7766050" cy="6733569"/>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85378" y="101249"/>
            <a:ext cx="10839524" cy="6626881"/>
          </a:xfrm>
          <a:prstGeom prst="rect">
            <a:avLst/>
          </a:prstGeom>
          <a:ln>
            <a:solidFill>
              <a:schemeClr val="accent1"/>
            </a:solidFill>
          </a:ln>
        </p:spPr>
      </p:pic>
    </p:spTree>
    <p:extLst>
      <p:ext uri="{BB962C8B-B14F-4D97-AF65-F5344CB8AC3E}">
        <p14:creationId xmlns:p14="http://schemas.microsoft.com/office/powerpoint/2010/main" xmlns="" val="718133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Screening: </a:t>
            </a:r>
          </a:p>
        </p:txBody>
      </p:sp>
      <p:sp>
        <p:nvSpPr>
          <p:cNvPr id="3" name="Content Placeholder 2"/>
          <p:cNvSpPr>
            <a:spLocks noGrp="1"/>
          </p:cNvSpPr>
          <p:nvPr>
            <p:ph idx="1"/>
          </p:nvPr>
        </p:nvSpPr>
        <p:spPr>
          <a:xfrm>
            <a:off x="561861" y="1845733"/>
            <a:ext cx="11005850" cy="4389813"/>
          </a:xfrm>
        </p:spPr>
        <p:txBody>
          <a:bodyPr>
            <a:normAutofit fontScale="92500"/>
          </a:bodyPr>
          <a:lstStyle/>
          <a:p>
            <a:pPr lvl="1">
              <a:lnSpc>
                <a:spcPct val="150000"/>
              </a:lnSpc>
              <a:buSzPct val="70000"/>
              <a:buFont typeface="Wingdings" panose="05000000000000000000" pitchFamily="2" charset="2"/>
              <a:buChar char="q"/>
            </a:pPr>
            <a:r>
              <a:rPr lang="en-US" dirty="0" smtClean="0"/>
              <a:t>Screening </a:t>
            </a:r>
            <a:r>
              <a:rPr lang="en-US" dirty="0"/>
              <a:t>personnel at a single entry to the facility should ask all patients these same questions upon arrival. </a:t>
            </a:r>
            <a:endParaRPr lang="en-US" dirty="0" smtClean="0"/>
          </a:p>
          <a:p>
            <a:pPr lvl="1">
              <a:lnSpc>
                <a:spcPct val="150000"/>
              </a:lnSpc>
              <a:buSzPct val="70000"/>
              <a:buFont typeface="Wingdings" panose="05000000000000000000" pitchFamily="2" charset="2"/>
              <a:buChar char="q"/>
            </a:pPr>
            <a:r>
              <a:rPr lang="en-US" dirty="0" smtClean="0"/>
              <a:t>If </a:t>
            </a:r>
            <a:r>
              <a:rPr lang="en-US" dirty="0"/>
              <a:t>patients answer yes to any of these questions, they should be required to wear a face mask and directed to a room away from the general waiting room. </a:t>
            </a:r>
            <a:endParaRPr lang="en-US" dirty="0" smtClean="0"/>
          </a:p>
          <a:p>
            <a:pPr lvl="1">
              <a:lnSpc>
                <a:spcPct val="150000"/>
              </a:lnSpc>
              <a:buSzPct val="70000"/>
              <a:buFont typeface="Wingdings" panose="05000000000000000000" pitchFamily="2" charset="2"/>
              <a:buChar char="q"/>
            </a:pPr>
            <a:r>
              <a:rPr lang="en-US" dirty="0" smtClean="0"/>
              <a:t>Medically </a:t>
            </a:r>
            <a:r>
              <a:rPr lang="en-US" dirty="0"/>
              <a:t>stable patients can wait for evaluation in their private vehicle or outside the dialysis facility. </a:t>
            </a:r>
            <a:endParaRPr lang="en-US" dirty="0" smtClean="0"/>
          </a:p>
          <a:p>
            <a:pPr lvl="1">
              <a:lnSpc>
                <a:spcPct val="150000"/>
              </a:lnSpc>
              <a:buSzPct val="70000"/>
              <a:buFont typeface="Wingdings" panose="05000000000000000000" pitchFamily="2" charset="2"/>
              <a:buChar char="q"/>
            </a:pPr>
            <a:r>
              <a:rPr lang="en-US" dirty="0" smtClean="0"/>
              <a:t>Patients </a:t>
            </a:r>
            <a:r>
              <a:rPr lang="en-US" dirty="0"/>
              <a:t>with fever, new cough, or dyspnea, and those who have come into contact with people who are infected or traveled through areas with high incidence of infection should be treated as if they are infected with COVID-19 until definitive testing can be completed. </a:t>
            </a:r>
            <a:endParaRPr lang="en-US" dirty="0" smtClean="0"/>
          </a:p>
          <a:p>
            <a:pPr lvl="1">
              <a:lnSpc>
                <a:spcPct val="150000"/>
              </a:lnSpc>
              <a:buSzPct val="70000"/>
              <a:buFont typeface="Wingdings" panose="05000000000000000000" pitchFamily="2" charset="2"/>
              <a:buChar char="q"/>
            </a:pPr>
            <a:r>
              <a:rPr lang="en-US" dirty="0" smtClean="0"/>
              <a:t>As </a:t>
            </a:r>
            <a:r>
              <a:rPr lang="en-US" dirty="0"/>
              <a:t>testing for the virus becomes more accessible, patients can later be most appropriately </a:t>
            </a:r>
            <a:r>
              <a:rPr lang="en-US" dirty="0" err="1"/>
              <a:t>cohorted</a:t>
            </a:r>
            <a:r>
              <a:rPr lang="en-US" dirty="0"/>
              <a:t>. </a:t>
            </a:r>
            <a:endParaRPr lang="en-US" dirty="0" smtClean="0"/>
          </a:p>
          <a:p>
            <a:pPr lvl="1">
              <a:lnSpc>
                <a:spcPct val="150000"/>
              </a:lnSpc>
              <a:buSzPct val="70000"/>
              <a:buFont typeface="Wingdings" panose="05000000000000000000" pitchFamily="2" charset="2"/>
              <a:buChar char="q"/>
            </a:pPr>
            <a:r>
              <a:rPr lang="en-US" dirty="0" smtClean="0"/>
              <a:t>Patients </a:t>
            </a:r>
            <a:r>
              <a:rPr lang="en-US" dirty="0"/>
              <a:t>with progressive dyspnea, signs of organ dysfunction, or evidence for adult respiratory distress syndrome should be immediately referred to hospital.</a:t>
            </a:r>
          </a:p>
        </p:txBody>
      </p:sp>
      <p:sp>
        <p:nvSpPr>
          <p:cNvPr id="4" name="TextBox 3"/>
          <p:cNvSpPr txBox="1"/>
          <p:nvPr/>
        </p:nvSpPr>
        <p:spPr>
          <a:xfrm>
            <a:off x="2971800" y="2841172"/>
            <a:ext cx="6417129" cy="1600438"/>
          </a:xfrm>
          <a:prstGeom prst="roundRect">
            <a:avLst/>
          </a:prstGeom>
          <a:solidFill>
            <a:schemeClr val="accent2"/>
          </a:solidFill>
        </p:spPr>
        <p:txBody>
          <a:bodyPr wrap="square" rtlCol="0">
            <a:spAutoFit/>
          </a:bodyPr>
          <a:lstStyle/>
          <a:p>
            <a:pPr algn="ctr"/>
            <a:r>
              <a:rPr lang="en-US" sz="4400" dirty="0" smtClean="0"/>
              <a:t>Questions</a:t>
            </a:r>
          </a:p>
          <a:p>
            <a:pPr algn="ctr"/>
            <a:r>
              <a:rPr lang="en-US" sz="4400" dirty="0" smtClean="0"/>
              <a:t>Testing when available</a:t>
            </a:r>
            <a:endParaRPr lang="en-US" sz="4400" dirty="0"/>
          </a:p>
        </p:txBody>
      </p:sp>
    </p:spTree>
    <p:extLst>
      <p:ext uri="{BB962C8B-B14F-4D97-AF65-F5344CB8AC3E}">
        <p14:creationId xmlns:p14="http://schemas.microsoft.com/office/powerpoint/2010/main" xmlns="" val="29713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placement: </a:t>
            </a:r>
          </a:p>
        </p:txBody>
      </p:sp>
      <p:sp>
        <p:nvSpPr>
          <p:cNvPr id="3" name="Content Placeholder 2"/>
          <p:cNvSpPr>
            <a:spLocks noGrp="1"/>
          </p:cNvSpPr>
          <p:nvPr>
            <p:ph idx="1"/>
          </p:nvPr>
        </p:nvSpPr>
        <p:spPr/>
        <p:txBody>
          <a:bodyPr>
            <a:normAutofit lnSpcReduction="10000"/>
          </a:bodyPr>
          <a:lstStyle/>
          <a:p>
            <a:pPr>
              <a:buSzPct val="70000"/>
              <a:buFont typeface="Wingdings" panose="05000000000000000000" pitchFamily="2" charset="2"/>
              <a:buChar char="q"/>
            </a:pPr>
            <a:r>
              <a:rPr lang="en-US" dirty="0" smtClean="0"/>
              <a:t>Isolate </a:t>
            </a:r>
            <a:r>
              <a:rPr lang="en-US" dirty="0"/>
              <a:t>patients with suspected or confirmed COVID-19. </a:t>
            </a:r>
            <a:endParaRPr lang="en-US" dirty="0" smtClean="0"/>
          </a:p>
          <a:p>
            <a:pPr>
              <a:buSzPct val="70000"/>
              <a:buFont typeface="Wingdings" panose="05000000000000000000" pitchFamily="2" charset="2"/>
              <a:buChar char="q"/>
            </a:pPr>
            <a:r>
              <a:rPr lang="en-US" dirty="0" smtClean="0"/>
              <a:t>Separate </a:t>
            </a:r>
            <a:r>
              <a:rPr lang="en-US" dirty="0"/>
              <a:t>rooms with the door closed may be used if available, except those rooms used for treatment of patients with hepatitis B. </a:t>
            </a:r>
            <a:endParaRPr lang="en-US" dirty="0" smtClean="0"/>
          </a:p>
          <a:p>
            <a:pPr>
              <a:buSzPct val="70000"/>
              <a:buFont typeface="Wingdings" panose="05000000000000000000" pitchFamily="2" charset="2"/>
              <a:buChar char="q"/>
            </a:pPr>
            <a:r>
              <a:rPr lang="en-US" dirty="0" smtClean="0"/>
              <a:t>If </a:t>
            </a:r>
            <a:r>
              <a:rPr lang="en-US" dirty="0"/>
              <a:t>no separate room is available, patients suspected to have COVID-19 should be </a:t>
            </a:r>
            <a:r>
              <a:rPr lang="en-US" dirty="0" err="1"/>
              <a:t>cohorted</a:t>
            </a:r>
            <a:r>
              <a:rPr lang="en-US" dirty="0"/>
              <a:t> on a designated isolation shift, or dialyzed in a designated COVID-19 facility</a:t>
            </a:r>
            <a:r>
              <a:rPr lang="en-US" dirty="0" smtClean="0"/>
              <a:t>.</a:t>
            </a:r>
          </a:p>
          <a:p>
            <a:pPr>
              <a:buSzPct val="70000"/>
              <a:buFont typeface="Wingdings" panose="05000000000000000000" pitchFamily="2" charset="2"/>
              <a:buChar char="q"/>
            </a:pPr>
            <a:r>
              <a:rPr lang="en-US" dirty="0" smtClean="0"/>
              <a:t>If </a:t>
            </a:r>
            <a:r>
              <a:rPr lang="en-US" dirty="0"/>
              <a:t>patients with COVID-19 must be treated at the same time as patients who are asymptomatic, patients who are symptomatic should be treated in a corner or end-of-row station. </a:t>
            </a:r>
            <a:endParaRPr lang="en-US" dirty="0" smtClean="0"/>
          </a:p>
          <a:p>
            <a:pPr>
              <a:buSzPct val="70000"/>
              <a:buFont typeface="Wingdings" panose="05000000000000000000" pitchFamily="2" charset="2"/>
              <a:buChar char="q"/>
            </a:pPr>
            <a:r>
              <a:rPr lang="en-US" dirty="0" smtClean="0"/>
              <a:t>At </a:t>
            </a:r>
            <a:r>
              <a:rPr lang="en-US" dirty="0"/>
              <a:t>least 6 feet of separation should be maintained between masked patients who are symptomatic and others. </a:t>
            </a:r>
            <a:endParaRPr lang="en-US" dirty="0" smtClean="0"/>
          </a:p>
          <a:p>
            <a:pPr>
              <a:buSzPct val="70000"/>
              <a:buFont typeface="Wingdings" panose="05000000000000000000" pitchFamily="2" charset="2"/>
              <a:buChar char="q"/>
            </a:pPr>
            <a:r>
              <a:rPr lang="en-US" dirty="0" smtClean="0"/>
              <a:t>CDC </a:t>
            </a:r>
            <a:r>
              <a:rPr lang="en-US" dirty="0"/>
              <a:t>guidance does not require that patients infected with COVID-19 should be treated in an airborne infection isolation room.</a:t>
            </a:r>
          </a:p>
        </p:txBody>
      </p:sp>
      <p:sp>
        <p:nvSpPr>
          <p:cNvPr id="4" name="TextBox 3"/>
          <p:cNvSpPr txBox="1"/>
          <p:nvPr/>
        </p:nvSpPr>
        <p:spPr>
          <a:xfrm>
            <a:off x="1453242" y="2579913"/>
            <a:ext cx="9258301" cy="2349579"/>
          </a:xfrm>
          <a:prstGeom prst="roundRect">
            <a:avLst/>
          </a:prstGeom>
          <a:solidFill>
            <a:schemeClr val="accent2"/>
          </a:solidFill>
        </p:spPr>
        <p:txBody>
          <a:bodyPr wrap="square" rtlCol="0">
            <a:spAutoFit/>
          </a:bodyPr>
          <a:lstStyle/>
          <a:p>
            <a:pPr algn="ctr"/>
            <a:r>
              <a:rPr lang="en-US" sz="4400" dirty="0" smtClean="0"/>
              <a:t>Isolation in separate rooms, shifts, end </a:t>
            </a:r>
            <a:r>
              <a:rPr lang="en-US" sz="4400" dirty="0" smtClean="0"/>
              <a:t>of </a:t>
            </a:r>
            <a:r>
              <a:rPr lang="en-US" sz="4400" dirty="0" smtClean="0"/>
              <a:t>row station or corner</a:t>
            </a:r>
          </a:p>
          <a:p>
            <a:pPr algn="ctr"/>
            <a:r>
              <a:rPr lang="en-US" sz="4400" dirty="0" smtClean="0"/>
              <a:t>Separate </a:t>
            </a:r>
            <a:r>
              <a:rPr lang="en-US" sz="4400" dirty="0" smtClean="0"/>
              <a:t>facilities</a:t>
            </a:r>
          </a:p>
        </p:txBody>
      </p:sp>
    </p:spTree>
    <p:extLst>
      <p:ext uri="{BB962C8B-B14F-4D97-AF65-F5344CB8AC3E}">
        <p14:creationId xmlns:p14="http://schemas.microsoft.com/office/powerpoint/2010/main" xmlns="" val="33906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protective equipment (PPE): </a:t>
            </a:r>
          </a:p>
        </p:txBody>
      </p:sp>
      <p:sp>
        <p:nvSpPr>
          <p:cNvPr id="3" name="Content Placeholder 2"/>
          <p:cNvSpPr>
            <a:spLocks noGrp="1"/>
          </p:cNvSpPr>
          <p:nvPr>
            <p:ph idx="1"/>
          </p:nvPr>
        </p:nvSpPr>
        <p:spPr/>
        <p:txBody>
          <a:bodyPr/>
          <a:lstStyle/>
          <a:p>
            <a:pPr>
              <a:lnSpc>
                <a:spcPct val="150000"/>
              </a:lnSpc>
              <a:buSzPct val="70000"/>
              <a:buFont typeface="Wingdings" panose="05000000000000000000" pitchFamily="2" charset="2"/>
              <a:buChar char="q"/>
            </a:pPr>
            <a:r>
              <a:rPr lang="en-US" dirty="0" smtClean="0"/>
              <a:t>COVID-19 </a:t>
            </a:r>
            <a:r>
              <a:rPr lang="en-US" dirty="0"/>
              <a:t>is generally spread by droplets expelled by coughing or sneezing. </a:t>
            </a:r>
            <a:endParaRPr lang="en-US" dirty="0" smtClean="0"/>
          </a:p>
          <a:p>
            <a:pPr>
              <a:lnSpc>
                <a:spcPct val="150000"/>
              </a:lnSpc>
              <a:buSzPct val="70000"/>
              <a:buFont typeface="Wingdings" panose="05000000000000000000" pitchFamily="2" charset="2"/>
              <a:buChar char="q"/>
            </a:pPr>
            <a:r>
              <a:rPr lang="en-US" dirty="0" smtClean="0"/>
              <a:t>Fecal </a:t>
            </a:r>
            <a:r>
              <a:rPr lang="en-US" dirty="0"/>
              <a:t>or direct-contact contamination may also occur. </a:t>
            </a:r>
            <a:endParaRPr lang="en-US" dirty="0" smtClean="0"/>
          </a:p>
          <a:p>
            <a:pPr>
              <a:lnSpc>
                <a:spcPct val="150000"/>
              </a:lnSpc>
              <a:buSzPct val="70000"/>
              <a:buFont typeface="Wingdings" panose="05000000000000000000" pitchFamily="2" charset="2"/>
              <a:buChar char="q"/>
            </a:pPr>
            <a:r>
              <a:rPr lang="en-US" dirty="0" smtClean="0"/>
              <a:t>Dialysis </a:t>
            </a:r>
            <a:r>
              <a:rPr lang="en-US" dirty="0"/>
              <a:t>staff should employ standard contact and droplet precautions, including isolation gowns, gloves, masks, and eye protection (shields or goggles). </a:t>
            </a:r>
            <a:endParaRPr lang="en-US" dirty="0" smtClean="0"/>
          </a:p>
          <a:p>
            <a:pPr>
              <a:lnSpc>
                <a:spcPct val="150000"/>
              </a:lnSpc>
              <a:buSzPct val="70000"/>
              <a:buFont typeface="Wingdings" panose="05000000000000000000" pitchFamily="2" charset="2"/>
              <a:buChar char="q"/>
            </a:pPr>
            <a:r>
              <a:rPr lang="en-US" dirty="0" smtClean="0"/>
              <a:t>Because </a:t>
            </a:r>
            <a:r>
              <a:rPr lang="en-US" dirty="0"/>
              <a:t>PPE likely will need to be deployed for many weeks or months in this current pandemic, care must be taken to establish policies that will not exhaust available supplies of these precious resources.</a:t>
            </a:r>
          </a:p>
        </p:txBody>
      </p:sp>
      <p:sp>
        <p:nvSpPr>
          <p:cNvPr id="4" name="TextBox 3"/>
          <p:cNvSpPr txBox="1"/>
          <p:nvPr/>
        </p:nvSpPr>
        <p:spPr>
          <a:xfrm>
            <a:off x="2890158" y="1828800"/>
            <a:ext cx="6417129" cy="3098721"/>
          </a:xfrm>
          <a:prstGeom prst="roundRect">
            <a:avLst/>
          </a:prstGeom>
          <a:solidFill>
            <a:schemeClr val="accent2"/>
          </a:solidFill>
        </p:spPr>
        <p:txBody>
          <a:bodyPr wrap="square" rtlCol="0">
            <a:spAutoFit/>
          </a:bodyPr>
          <a:lstStyle/>
          <a:p>
            <a:pPr algn="ctr"/>
            <a:r>
              <a:rPr lang="en-US" sz="4400" dirty="0" smtClean="0"/>
              <a:t>isolation gowns, gloves, masks, and eye protection </a:t>
            </a:r>
          </a:p>
          <a:p>
            <a:pPr algn="ctr"/>
            <a:r>
              <a:rPr lang="en-US" sz="4400" dirty="0" smtClean="0"/>
              <a:t>(shields or goggles).</a:t>
            </a:r>
            <a:endParaRPr lang="en-US" sz="4400" dirty="0"/>
          </a:p>
        </p:txBody>
      </p:sp>
    </p:spTree>
    <p:extLst>
      <p:ext uri="{BB962C8B-B14F-4D97-AF65-F5344CB8AC3E}">
        <p14:creationId xmlns:p14="http://schemas.microsoft.com/office/powerpoint/2010/main" xmlns="" val="367341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disinfection: </a:t>
            </a:r>
          </a:p>
        </p:txBody>
      </p:sp>
      <p:sp>
        <p:nvSpPr>
          <p:cNvPr id="3" name="Content Placeholder 2"/>
          <p:cNvSpPr>
            <a:spLocks noGrp="1"/>
          </p:cNvSpPr>
          <p:nvPr>
            <p:ph idx="1"/>
          </p:nvPr>
        </p:nvSpPr>
        <p:spPr>
          <a:xfrm>
            <a:off x="1097280" y="1845733"/>
            <a:ext cx="10058400" cy="4408109"/>
          </a:xfrm>
        </p:spPr>
        <p:txBody>
          <a:bodyPr>
            <a:noAutofit/>
          </a:bodyPr>
          <a:lstStyle/>
          <a:p>
            <a:pPr>
              <a:buFont typeface="Wingdings" pitchFamily="2" charset="2"/>
              <a:buChar char="q"/>
            </a:pPr>
            <a:r>
              <a:rPr lang="en-US" sz="2400" dirty="0" smtClean="0"/>
              <a:t>Routine </a:t>
            </a:r>
            <a:r>
              <a:rPr lang="en-US" sz="2400" dirty="0"/>
              <a:t>disinfection </a:t>
            </a:r>
            <a:r>
              <a:rPr lang="en-US" sz="2400" dirty="0" smtClean="0"/>
              <a:t>practices: disinfection wipes </a:t>
            </a:r>
            <a:r>
              <a:rPr lang="en-US" sz="2400" dirty="0"/>
              <a:t>for the dialysis machine, chair, and all dialysis </a:t>
            </a:r>
            <a:r>
              <a:rPr lang="en-US" sz="2400" dirty="0" smtClean="0"/>
              <a:t>station </a:t>
            </a:r>
            <a:r>
              <a:rPr lang="en-US" sz="2400" dirty="0"/>
              <a:t>surfaces (</a:t>
            </a:r>
            <a:r>
              <a:rPr lang="en-US" sz="2400" i="1" dirty="0"/>
              <a:t>e.g.</a:t>
            </a:r>
            <a:r>
              <a:rPr lang="en-US" sz="2400" dirty="0"/>
              <a:t>, the chairside stand) and equipment, including BP cuffs and </a:t>
            </a:r>
            <a:r>
              <a:rPr lang="en-US" sz="2400" dirty="0" smtClean="0"/>
              <a:t>stethoscopes. </a:t>
            </a:r>
          </a:p>
          <a:p>
            <a:pPr>
              <a:buFont typeface="Wingdings" pitchFamily="2" charset="2"/>
              <a:buChar char="q"/>
            </a:pPr>
            <a:r>
              <a:rPr lang="en-US" sz="2400" dirty="0" smtClean="0"/>
              <a:t>Care </a:t>
            </a:r>
            <a:r>
              <a:rPr lang="en-US" sz="2400" dirty="0"/>
              <a:t>should be taken to carefully wipe all surfaces, including all parts of the dialysis chairs after opening their arms, and allowing them to air-dry. </a:t>
            </a:r>
            <a:endParaRPr lang="en-US" sz="2400" dirty="0" smtClean="0"/>
          </a:p>
          <a:p>
            <a:pPr>
              <a:buFont typeface="Wingdings" pitchFamily="2" charset="2"/>
              <a:buChar char="q"/>
            </a:pPr>
            <a:r>
              <a:rPr lang="en-US" sz="2400" dirty="0" smtClean="0"/>
              <a:t>Although </a:t>
            </a:r>
            <a:r>
              <a:rPr lang="en-US" sz="2400" dirty="0"/>
              <a:t>no change in these recommended procedures is needed, disinfection personnel should use the same PPE as caregivers for patients infected with COVID-19. </a:t>
            </a:r>
            <a:endParaRPr lang="en-US" sz="2400" dirty="0" smtClean="0"/>
          </a:p>
          <a:p>
            <a:pPr>
              <a:buFont typeface="Wingdings" pitchFamily="2" charset="2"/>
              <a:buChar char="q"/>
            </a:pPr>
            <a:r>
              <a:rPr lang="en-US" sz="2400" dirty="0" smtClean="0"/>
              <a:t>Another </a:t>
            </a:r>
            <a:r>
              <a:rPr lang="en-US" sz="2400" dirty="0"/>
              <a:t>benefit of </a:t>
            </a:r>
            <a:r>
              <a:rPr lang="en-US" sz="2400" dirty="0" err="1"/>
              <a:t>cohorting</a:t>
            </a:r>
            <a:r>
              <a:rPr lang="en-US" sz="2400" dirty="0"/>
              <a:t> patients infected with COVID-19 at the end of the day would be to avoid shift turnover time pressure and allow careful terminal station disinfection.</a:t>
            </a:r>
          </a:p>
        </p:txBody>
      </p:sp>
      <p:sp>
        <p:nvSpPr>
          <p:cNvPr id="5" name="TextBox 4"/>
          <p:cNvSpPr txBox="1"/>
          <p:nvPr/>
        </p:nvSpPr>
        <p:spPr>
          <a:xfrm>
            <a:off x="1371600" y="1714500"/>
            <a:ext cx="9699172" cy="3098721"/>
          </a:xfrm>
          <a:prstGeom prst="roundRect">
            <a:avLst/>
          </a:prstGeom>
          <a:solidFill>
            <a:schemeClr val="accent2"/>
          </a:solidFill>
        </p:spPr>
        <p:txBody>
          <a:bodyPr wrap="square" rtlCol="0">
            <a:spAutoFit/>
          </a:bodyPr>
          <a:lstStyle/>
          <a:p>
            <a:pPr algn="ctr"/>
            <a:r>
              <a:rPr lang="en-US" sz="4400" dirty="0" smtClean="0"/>
              <a:t>Dialysis machine, chair, and all dialysis station surfaces (</a:t>
            </a:r>
            <a:r>
              <a:rPr lang="en-US" sz="4400" i="1" dirty="0" smtClean="0"/>
              <a:t>e.g.</a:t>
            </a:r>
            <a:r>
              <a:rPr lang="en-US" sz="4400" dirty="0" smtClean="0"/>
              <a:t>, the </a:t>
            </a:r>
            <a:r>
              <a:rPr lang="en-US" sz="4400" dirty="0" err="1" smtClean="0"/>
              <a:t>chairside</a:t>
            </a:r>
            <a:r>
              <a:rPr lang="en-US" sz="4400" dirty="0" smtClean="0"/>
              <a:t> stand) and equipment, including BP cuffs and stethoscopes. </a:t>
            </a:r>
            <a:endParaRPr lang="en-US" sz="4400" dirty="0"/>
          </a:p>
        </p:txBody>
      </p:sp>
    </p:spTree>
    <p:extLst>
      <p:ext uri="{BB962C8B-B14F-4D97-AF65-F5344CB8AC3E}">
        <p14:creationId xmlns:p14="http://schemas.microsoft.com/office/powerpoint/2010/main" xmlns="" val="171708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rot="5400000">
            <a:off x="2423653" y="5821224"/>
            <a:ext cx="381000" cy="609600"/>
          </a:xfrm>
          <a:prstGeom prst="flowChartDela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p:cNvGrpSpPr/>
          <p:nvPr/>
        </p:nvGrpSpPr>
        <p:grpSpPr>
          <a:xfrm>
            <a:off x="1690416" y="744822"/>
            <a:ext cx="9163343" cy="5334000"/>
            <a:chOff x="0" y="647700"/>
            <a:chExt cx="9163343" cy="5334000"/>
          </a:xfrm>
        </p:grpSpPr>
        <p:sp>
          <p:nvSpPr>
            <p:cNvPr id="6" name="Rectangle 5"/>
            <p:cNvSpPr/>
            <p:nvPr/>
          </p:nvSpPr>
          <p:spPr>
            <a:xfrm>
              <a:off x="19343" y="647700"/>
              <a:ext cx="9144000" cy="533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85800"/>
              <a:ext cx="1905000" cy="5257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0" y="685800"/>
              <a:ext cx="1981200" cy="5257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en-US" dirty="0"/>
            </a:p>
          </p:txBody>
        </p:sp>
        <p:sp>
          <p:nvSpPr>
            <p:cNvPr id="9" name="Rectangle 8"/>
            <p:cNvSpPr/>
            <p:nvPr/>
          </p:nvSpPr>
          <p:spPr>
            <a:xfrm>
              <a:off x="4495800" y="685800"/>
              <a:ext cx="4648200" cy="1905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4038600"/>
              <a:ext cx="4495800" cy="1905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34200" y="685800"/>
              <a:ext cx="228600" cy="2438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7600" y="685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1371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7600" y="2133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4238172"/>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4905828"/>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57600" y="5562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95800" y="685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95800" y="1371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95800" y="2133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24600" y="700314"/>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324600" y="1371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4600" y="2133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162800" y="1066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62800" y="19050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85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371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20574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4114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4876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562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95400" y="4800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95400" y="5562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rot="5400000">
              <a:off x="5067300" y="3924300"/>
              <a:ext cx="381000" cy="609600"/>
            </a:xfrm>
            <a:prstGeom prst="flowChartDela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34"/>
            <p:cNvSpPr/>
            <p:nvPr/>
          </p:nvSpPr>
          <p:spPr>
            <a:xfrm rot="5400000">
              <a:off x="7897584" y="3924300"/>
              <a:ext cx="381000" cy="609600"/>
            </a:xfrm>
            <a:prstGeom prst="flowChartDela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67400" y="4724400"/>
              <a:ext cx="152400" cy="1219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96582" y="1875246"/>
              <a:ext cx="393192" cy="2849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286000" y="4800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286000" y="55626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286000" y="685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286000" y="1447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295400" y="685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295400" y="1447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534400" y="10668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530770" y="19050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7962900" y="2628900"/>
              <a:ext cx="381000" cy="609600"/>
            </a:xfrm>
            <a:prstGeom prst="flowChartDela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p:cNvSpPr/>
            <p:nvPr/>
          </p:nvSpPr>
          <p:spPr>
            <a:xfrm rot="16200000">
              <a:off x="5597070" y="2171700"/>
              <a:ext cx="381000" cy="609600"/>
            </a:xfrm>
            <a:prstGeom prst="flowChartDela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a:off x="5867400" y="4084320"/>
              <a:ext cx="457200" cy="640080"/>
            </a:xfrm>
            <a:prstGeom prst="flowChartDela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lay 48"/>
            <p:cNvSpPr/>
            <p:nvPr/>
          </p:nvSpPr>
          <p:spPr>
            <a:xfrm rot="10800000">
              <a:off x="3869380" y="2621230"/>
              <a:ext cx="413912" cy="902113"/>
            </a:xfrm>
            <a:prstGeom prst="flowChartDela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0" y="27432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3429000"/>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57600" y="3566886"/>
              <a:ext cx="609600" cy="381000"/>
            </a:xfrm>
            <a:prstGeom prst="rect">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203960" y="2362200"/>
              <a:ext cx="1920240" cy="1737360"/>
            </a:xfrm>
            <a:prstGeom prst="ellipse">
              <a:avLst/>
            </a:prstGeom>
            <a:solidFill>
              <a:schemeClr val="accent3">
                <a:lumMod val="20000"/>
                <a:lumOff val="80000"/>
              </a:schemeClr>
            </a:solidFill>
            <a:ln w="1174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lowchart: Connector 53"/>
          <p:cNvSpPr/>
          <p:nvPr/>
        </p:nvSpPr>
        <p:spPr>
          <a:xfrm>
            <a:off x="1775953" y="8301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Flowchart: Connector 54"/>
          <p:cNvSpPr/>
          <p:nvPr/>
        </p:nvSpPr>
        <p:spPr>
          <a:xfrm>
            <a:off x="2187434" y="15159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6" name="Flowchart: Connector 55"/>
          <p:cNvSpPr/>
          <p:nvPr/>
        </p:nvSpPr>
        <p:spPr>
          <a:xfrm>
            <a:off x="1989313" y="8301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Flowchart: Connector 56"/>
          <p:cNvSpPr/>
          <p:nvPr/>
        </p:nvSpPr>
        <p:spPr>
          <a:xfrm>
            <a:off x="2178589" y="8301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8" name="Flowchart: Connector 57"/>
          <p:cNvSpPr/>
          <p:nvPr/>
        </p:nvSpPr>
        <p:spPr>
          <a:xfrm>
            <a:off x="1775953" y="15159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9" name="Flowchart: Connector 58"/>
          <p:cNvSpPr/>
          <p:nvPr/>
        </p:nvSpPr>
        <p:spPr>
          <a:xfrm>
            <a:off x="2004553" y="15159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0" name="Flowchart: Connector 59"/>
          <p:cNvSpPr/>
          <p:nvPr/>
        </p:nvSpPr>
        <p:spPr>
          <a:xfrm>
            <a:off x="1775953" y="15921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Flowchart: Connector 60"/>
          <p:cNvSpPr/>
          <p:nvPr/>
        </p:nvSpPr>
        <p:spPr>
          <a:xfrm>
            <a:off x="1775953" y="16683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Flowchart: Connector 61"/>
          <p:cNvSpPr/>
          <p:nvPr/>
        </p:nvSpPr>
        <p:spPr>
          <a:xfrm>
            <a:off x="1775953" y="17445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Flowchart: Connector 62"/>
          <p:cNvSpPr/>
          <p:nvPr/>
        </p:nvSpPr>
        <p:spPr>
          <a:xfrm>
            <a:off x="2004553" y="15921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Flowchart: Connector 63"/>
          <p:cNvSpPr/>
          <p:nvPr/>
        </p:nvSpPr>
        <p:spPr>
          <a:xfrm>
            <a:off x="2004553" y="16683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Flowchart: Connector 64"/>
          <p:cNvSpPr/>
          <p:nvPr/>
        </p:nvSpPr>
        <p:spPr>
          <a:xfrm>
            <a:off x="2004553" y="22017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Flowchart: Connector 65"/>
          <p:cNvSpPr/>
          <p:nvPr/>
        </p:nvSpPr>
        <p:spPr>
          <a:xfrm>
            <a:off x="1775953" y="22017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7" name="Flowchart: Connector 66"/>
          <p:cNvSpPr/>
          <p:nvPr/>
        </p:nvSpPr>
        <p:spPr>
          <a:xfrm>
            <a:off x="2004553" y="2277924"/>
            <a:ext cx="45719" cy="4571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8" name="Flowchart: Connector 67"/>
          <p:cNvSpPr/>
          <p:nvPr/>
        </p:nvSpPr>
        <p:spPr>
          <a:xfrm>
            <a:off x="2004553" y="23541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9" name="Flowchart: Connector 68"/>
          <p:cNvSpPr/>
          <p:nvPr/>
        </p:nvSpPr>
        <p:spPr>
          <a:xfrm>
            <a:off x="1775953" y="28875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0" name="Flowchart: Connector 69"/>
          <p:cNvSpPr/>
          <p:nvPr/>
        </p:nvSpPr>
        <p:spPr>
          <a:xfrm>
            <a:off x="1772654" y="297366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1" name="Flowchart: Connector 70"/>
          <p:cNvSpPr/>
          <p:nvPr/>
        </p:nvSpPr>
        <p:spPr>
          <a:xfrm>
            <a:off x="1775953" y="30689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2" name="Flowchart: Connector 71"/>
          <p:cNvSpPr/>
          <p:nvPr/>
        </p:nvSpPr>
        <p:spPr>
          <a:xfrm>
            <a:off x="1775953" y="31451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3" name="Flowchart: Connector 72"/>
          <p:cNvSpPr/>
          <p:nvPr/>
        </p:nvSpPr>
        <p:spPr>
          <a:xfrm>
            <a:off x="2004553" y="28875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4" name="Flowchart: Connector 73"/>
          <p:cNvSpPr/>
          <p:nvPr/>
        </p:nvSpPr>
        <p:spPr>
          <a:xfrm>
            <a:off x="1775953" y="35733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5" name="Flowchart: Connector 74"/>
          <p:cNvSpPr/>
          <p:nvPr/>
        </p:nvSpPr>
        <p:spPr>
          <a:xfrm>
            <a:off x="1775953" y="36495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6" name="Flowchart: Connector 75"/>
          <p:cNvSpPr/>
          <p:nvPr/>
        </p:nvSpPr>
        <p:spPr>
          <a:xfrm>
            <a:off x="1775953" y="3731166"/>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Flowchart: Connector 76"/>
          <p:cNvSpPr/>
          <p:nvPr/>
        </p:nvSpPr>
        <p:spPr>
          <a:xfrm>
            <a:off x="2156953" y="36495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8" name="Flowchart: Connector 77"/>
          <p:cNvSpPr/>
          <p:nvPr/>
        </p:nvSpPr>
        <p:spPr>
          <a:xfrm>
            <a:off x="2156953" y="37257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9" name="Flowchart: Connector 78"/>
          <p:cNvSpPr/>
          <p:nvPr/>
        </p:nvSpPr>
        <p:spPr>
          <a:xfrm>
            <a:off x="2156953" y="35733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0" name="Flowchart: Connector 79"/>
          <p:cNvSpPr/>
          <p:nvPr/>
        </p:nvSpPr>
        <p:spPr>
          <a:xfrm>
            <a:off x="1775953" y="42591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1" name="Flowchart: Connector 80"/>
          <p:cNvSpPr/>
          <p:nvPr/>
        </p:nvSpPr>
        <p:spPr>
          <a:xfrm>
            <a:off x="2004553" y="44115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2" name="Flowchart: Connector 81"/>
          <p:cNvSpPr/>
          <p:nvPr/>
        </p:nvSpPr>
        <p:spPr>
          <a:xfrm>
            <a:off x="2004553" y="43353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3" name="Flowchart: Connector 82"/>
          <p:cNvSpPr/>
          <p:nvPr/>
        </p:nvSpPr>
        <p:spPr>
          <a:xfrm>
            <a:off x="2004553" y="42591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4" name="Flowchart: Connector 83"/>
          <p:cNvSpPr/>
          <p:nvPr/>
        </p:nvSpPr>
        <p:spPr>
          <a:xfrm>
            <a:off x="2187434" y="42591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5" name="Flowchart: Connector 84"/>
          <p:cNvSpPr/>
          <p:nvPr/>
        </p:nvSpPr>
        <p:spPr>
          <a:xfrm>
            <a:off x="2187434" y="57831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6" name="Flowchart: Connector 85"/>
          <p:cNvSpPr/>
          <p:nvPr/>
        </p:nvSpPr>
        <p:spPr>
          <a:xfrm>
            <a:off x="2187434" y="57069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7" name="Flowchart: Connector 86"/>
          <p:cNvSpPr/>
          <p:nvPr/>
        </p:nvSpPr>
        <p:spPr>
          <a:xfrm>
            <a:off x="3051676" y="5715996"/>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8" name="Flowchart: Connector 87"/>
          <p:cNvSpPr/>
          <p:nvPr/>
        </p:nvSpPr>
        <p:spPr>
          <a:xfrm>
            <a:off x="3051675" y="5787376"/>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9" name="Flowchart: Connector 88"/>
          <p:cNvSpPr/>
          <p:nvPr/>
        </p:nvSpPr>
        <p:spPr>
          <a:xfrm>
            <a:off x="3071353" y="49449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0" name="Flowchart: Connector 89"/>
          <p:cNvSpPr/>
          <p:nvPr/>
        </p:nvSpPr>
        <p:spPr>
          <a:xfrm>
            <a:off x="3299953" y="49449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1" name="Flowchart: Connector 90"/>
          <p:cNvSpPr/>
          <p:nvPr/>
        </p:nvSpPr>
        <p:spPr>
          <a:xfrm>
            <a:off x="3071353" y="15921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2" name="Flowchart: Connector 91"/>
          <p:cNvSpPr/>
          <p:nvPr/>
        </p:nvSpPr>
        <p:spPr>
          <a:xfrm>
            <a:off x="3071353" y="8301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3" name="Flowchart: Connector 92"/>
          <p:cNvSpPr/>
          <p:nvPr/>
        </p:nvSpPr>
        <p:spPr>
          <a:xfrm>
            <a:off x="3071353" y="9063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4" name="Flowchart: Connector 93"/>
          <p:cNvSpPr/>
          <p:nvPr/>
        </p:nvSpPr>
        <p:spPr>
          <a:xfrm>
            <a:off x="3071353" y="9825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5" name="Flowchart: Connector 94"/>
          <p:cNvSpPr/>
          <p:nvPr/>
        </p:nvSpPr>
        <p:spPr>
          <a:xfrm>
            <a:off x="3482834" y="8301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6" name="Flowchart: Connector 95"/>
          <p:cNvSpPr/>
          <p:nvPr/>
        </p:nvSpPr>
        <p:spPr>
          <a:xfrm>
            <a:off x="4061953" y="49449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7" name="Flowchart: Connector 96"/>
          <p:cNvSpPr/>
          <p:nvPr/>
        </p:nvSpPr>
        <p:spPr>
          <a:xfrm>
            <a:off x="4473434" y="8301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8" name="Flowchart: Connector 97"/>
          <p:cNvSpPr/>
          <p:nvPr/>
        </p:nvSpPr>
        <p:spPr>
          <a:xfrm>
            <a:off x="5850607" y="5202552"/>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9" name="Flowchart: Connector 98"/>
          <p:cNvSpPr/>
          <p:nvPr/>
        </p:nvSpPr>
        <p:spPr>
          <a:xfrm>
            <a:off x="5850607" y="5126352"/>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0" name="Flowchart: Connector 99"/>
          <p:cNvSpPr/>
          <p:nvPr/>
        </p:nvSpPr>
        <p:spPr>
          <a:xfrm>
            <a:off x="5850607" y="5050152"/>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1" name="Flowchart: Connector 100"/>
          <p:cNvSpPr/>
          <p:nvPr/>
        </p:nvSpPr>
        <p:spPr>
          <a:xfrm>
            <a:off x="5627806" y="5050152"/>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2" name="Flowchart: Connector 101"/>
          <p:cNvSpPr/>
          <p:nvPr/>
        </p:nvSpPr>
        <p:spPr>
          <a:xfrm>
            <a:off x="5422179" y="43643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3" name="Flowchart: Connector 102"/>
          <p:cNvSpPr/>
          <p:nvPr/>
        </p:nvSpPr>
        <p:spPr>
          <a:xfrm>
            <a:off x="5845034" y="3707580"/>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4" name="Flowchart: Connector 103"/>
          <p:cNvSpPr/>
          <p:nvPr/>
        </p:nvSpPr>
        <p:spPr>
          <a:xfrm>
            <a:off x="5851290" y="3789116"/>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5" name="Flowchart: Connector 104"/>
          <p:cNvSpPr/>
          <p:nvPr/>
        </p:nvSpPr>
        <p:spPr>
          <a:xfrm>
            <a:off x="5433553" y="3725724"/>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6" name="Flowchart: Connector 105"/>
          <p:cNvSpPr/>
          <p:nvPr/>
        </p:nvSpPr>
        <p:spPr>
          <a:xfrm>
            <a:off x="5440602" y="50501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7" name="Flowchart: Connector 106"/>
          <p:cNvSpPr/>
          <p:nvPr/>
        </p:nvSpPr>
        <p:spPr>
          <a:xfrm>
            <a:off x="5440601" y="51263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8" name="Flowchart: Connector 107"/>
          <p:cNvSpPr/>
          <p:nvPr/>
        </p:nvSpPr>
        <p:spPr>
          <a:xfrm>
            <a:off x="9121634" y="2078352"/>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9" name="Flowchart: Connector 108"/>
          <p:cNvSpPr/>
          <p:nvPr/>
        </p:nvSpPr>
        <p:spPr>
          <a:xfrm>
            <a:off x="9350234" y="2154552"/>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0" name="Flowchart: Connector 109"/>
          <p:cNvSpPr/>
          <p:nvPr/>
        </p:nvSpPr>
        <p:spPr>
          <a:xfrm>
            <a:off x="9350234" y="2078352"/>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1" name="Flowchart: Connector 110"/>
          <p:cNvSpPr/>
          <p:nvPr/>
        </p:nvSpPr>
        <p:spPr>
          <a:xfrm>
            <a:off x="8938753" y="22307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2" name="Flowchart: Connector 111"/>
          <p:cNvSpPr/>
          <p:nvPr/>
        </p:nvSpPr>
        <p:spPr>
          <a:xfrm>
            <a:off x="8938753" y="21545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3" name="Flowchart: Connector 112"/>
          <p:cNvSpPr/>
          <p:nvPr/>
        </p:nvSpPr>
        <p:spPr>
          <a:xfrm>
            <a:off x="8938753" y="20783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4" name="Flowchart: Connector 113"/>
          <p:cNvSpPr/>
          <p:nvPr/>
        </p:nvSpPr>
        <p:spPr>
          <a:xfrm>
            <a:off x="9121634" y="2154552"/>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5" name="Flowchart: Connector 114"/>
          <p:cNvSpPr/>
          <p:nvPr/>
        </p:nvSpPr>
        <p:spPr>
          <a:xfrm>
            <a:off x="6271753" y="23069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6" name="Flowchart: Connector 115"/>
          <p:cNvSpPr/>
          <p:nvPr/>
        </p:nvSpPr>
        <p:spPr>
          <a:xfrm>
            <a:off x="6271753" y="23831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7" name="Flowchart: Connector 116"/>
          <p:cNvSpPr/>
          <p:nvPr/>
        </p:nvSpPr>
        <p:spPr>
          <a:xfrm>
            <a:off x="6271753" y="24593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8" name="Flowchart: Connector 117"/>
          <p:cNvSpPr/>
          <p:nvPr/>
        </p:nvSpPr>
        <p:spPr>
          <a:xfrm>
            <a:off x="6271753" y="25355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9" name="Flowchart: Connector 118"/>
          <p:cNvSpPr/>
          <p:nvPr/>
        </p:nvSpPr>
        <p:spPr>
          <a:xfrm>
            <a:off x="6271753" y="2230752"/>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0" name="Flowchart: Connector 119"/>
          <p:cNvSpPr/>
          <p:nvPr/>
        </p:nvSpPr>
        <p:spPr>
          <a:xfrm>
            <a:off x="6258900" y="1506118"/>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1" name="Flowchart: Connector 120"/>
          <p:cNvSpPr/>
          <p:nvPr/>
        </p:nvSpPr>
        <p:spPr>
          <a:xfrm>
            <a:off x="6454633" y="1501999"/>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2" name="Flowchart: Connector 121"/>
          <p:cNvSpPr/>
          <p:nvPr/>
        </p:nvSpPr>
        <p:spPr>
          <a:xfrm>
            <a:off x="6672430" y="1501999"/>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3" name="Flowchart: Connector 122"/>
          <p:cNvSpPr/>
          <p:nvPr/>
        </p:nvSpPr>
        <p:spPr>
          <a:xfrm>
            <a:off x="6460089" y="830124"/>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4" name="Flowchart: Connector 123"/>
          <p:cNvSpPr/>
          <p:nvPr/>
        </p:nvSpPr>
        <p:spPr>
          <a:xfrm>
            <a:off x="6459066" y="1568538"/>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5" name="Flowchart: Connector 124"/>
          <p:cNvSpPr/>
          <p:nvPr/>
        </p:nvSpPr>
        <p:spPr>
          <a:xfrm>
            <a:off x="6683234" y="22779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6" name="Flowchart: Connector 125"/>
          <p:cNvSpPr/>
          <p:nvPr/>
        </p:nvSpPr>
        <p:spPr>
          <a:xfrm>
            <a:off x="4473434" y="906324"/>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7" name="Flowchart: Connector 126"/>
          <p:cNvSpPr/>
          <p:nvPr/>
        </p:nvSpPr>
        <p:spPr>
          <a:xfrm>
            <a:off x="1928353" y="55578"/>
            <a:ext cx="45719" cy="4717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8" name="TextBox 127"/>
          <p:cNvSpPr txBox="1"/>
          <p:nvPr/>
        </p:nvSpPr>
        <p:spPr>
          <a:xfrm>
            <a:off x="1989314" y="-44299"/>
            <a:ext cx="3684212" cy="738664"/>
          </a:xfrm>
          <a:prstGeom prst="rect">
            <a:avLst/>
          </a:prstGeom>
          <a:noFill/>
        </p:spPr>
        <p:txBody>
          <a:bodyPr wrap="square" rtlCol="0">
            <a:spAutoFit/>
          </a:bodyPr>
          <a:lstStyle/>
          <a:p>
            <a:r>
              <a:rPr lang="en-US" sz="1400" dirty="0" smtClean="0"/>
              <a:t>Corona according to typical CT</a:t>
            </a:r>
          </a:p>
          <a:p>
            <a:r>
              <a:rPr lang="en-US" sz="1400" dirty="0" smtClean="0"/>
              <a:t>Corona according to suspicious CT</a:t>
            </a:r>
            <a:r>
              <a:rPr lang="en-US" sz="1400" dirty="0" smtClean="0">
                <a:sym typeface="Symbol"/>
              </a:rPr>
              <a:t></a:t>
            </a:r>
            <a:r>
              <a:rPr lang="en-US" sz="1400" dirty="0" smtClean="0"/>
              <a:t>PCR</a:t>
            </a:r>
          </a:p>
          <a:p>
            <a:r>
              <a:rPr lang="en-US" sz="1400" dirty="0" smtClean="0"/>
              <a:t>Corona according to positive PCR</a:t>
            </a:r>
            <a:endParaRPr lang="en-US" sz="1400" dirty="0"/>
          </a:p>
        </p:txBody>
      </p:sp>
      <p:sp>
        <p:nvSpPr>
          <p:cNvPr id="129" name="Flowchart: Connector 128"/>
          <p:cNvSpPr/>
          <p:nvPr/>
        </p:nvSpPr>
        <p:spPr>
          <a:xfrm>
            <a:off x="1928353" y="544308"/>
            <a:ext cx="45719" cy="47172"/>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0" name="Flowchart: Connector 129"/>
          <p:cNvSpPr/>
          <p:nvPr/>
        </p:nvSpPr>
        <p:spPr>
          <a:xfrm>
            <a:off x="1928353" y="284178"/>
            <a:ext cx="45719" cy="47172"/>
          </a:xfrm>
          <a:prstGeom prst="flowChartConnector">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Explosion 1 1"/>
          <p:cNvSpPr/>
          <p:nvPr/>
        </p:nvSpPr>
        <p:spPr>
          <a:xfrm>
            <a:off x="6414816" y="853710"/>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2" name="Rectangle 131"/>
          <p:cNvSpPr/>
          <p:nvPr/>
        </p:nvSpPr>
        <p:spPr>
          <a:xfrm>
            <a:off x="12192000" y="505010"/>
            <a:ext cx="1145386" cy="5468100"/>
          </a:xfrm>
          <a:prstGeom prst="rect">
            <a:avLst/>
          </a:prstGeom>
          <a:solidFill>
            <a:schemeClr val="accent1"/>
          </a:solidFill>
          <a:ln>
            <a:solidFill>
              <a:srgbClr val="FF0000"/>
            </a:solidFill>
          </a:ln>
        </p:spPr>
        <p:txBody>
          <a:bodyPr wrap="square">
            <a:spAutoFit/>
          </a:bodyPr>
          <a:lstStyle/>
          <a:p>
            <a:pPr marL="342900" indent="-342900">
              <a:lnSpc>
                <a:spcPct val="150000"/>
              </a:lnSpc>
              <a:buFont typeface="+mj-lt"/>
              <a:buAutoNum type="arabicPeriod"/>
            </a:pPr>
            <a:r>
              <a:rPr lang="en-US" sz="900" dirty="0" smtClean="0"/>
              <a:t>1398/12/10: Asgari</a:t>
            </a:r>
          </a:p>
          <a:p>
            <a:pPr marL="342900" indent="-342900">
              <a:lnSpc>
                <a:spcPct val="150000"/>
              </a:lnSpc>
              <a:buFont typeface="+mj-lt"/>
              <a:buAutoNum type="arabicPeriod"/>
            </a:pPr>
            <a:r>
              <a:rPr lang="en-US" sz="900" dirty="0" smtClean="0"/>
              <a:t>1398/12/14: </a:t>
            </a:r>
            <a:r>
              <a:rPr lang="en-US" sz="900" dirty="0" err="1" smtClean="0"/>
              <a:t>Sagheb</a:t>
            </a:r>
            <a:r>
              <a:rPr lang="en-US" sz="900" dirty="0" smtClean="0"/>
              <a:t> </a:t>
            </a:r>
            <a:r>
              <a:rPr lang="en-US" sz="900" dirty="0" err="1" smtClean="0"/>
              <a:t>Feizi</a:t>
            </a:r>
            <a:endParaRPr lang="en-US" sz="900" dirty="0" smtClean="0"/>
          </a:p>
          <a:p>
            <a:pPr marL="342900" indent="-342900">
              <a:lnSpc>
                <a:spcPct val="150000"/>
              </a:lnSpc>
              <a:buFont typeface="+mj-lt"/>
              <a:buAutoNum type="arabicPeriod"/>
            </a:pPr>
            <a:r>
              <a:rPr lang="en-US" sz="900" dirty="0" smtClean="0"/>
              <a:t>1398/12/21: </a:t>
            </a:r>
            <a:r>
              <a:rPr lang="en-US" sz="900" dirty="0" err="1" smtClean="0"/>
              <a:t>Shahriyari</a:t>
            </a:r>
            <a:endParaRPr lang="en-US" sz="900" dirty="0" smtClean="0"/>
          </a:p>
          <a:p>
            <a:pPr marL="342900" indent="-342900">
              <a:lnSpc>
                <a:spcPct val="150000"/>
              </a:lnSpc>
              <a:buFont typeface="+mj-lt"/>
              <a:buAutoNum type="arabicPeriod"/>
            </a:pPr>
            <a:r>
              <a:rPr lang="en-US" sz="900" dirty="0" smtClean="0"/>
              <a:t>1398/12/21: </a:t>
            </a:r>
            <a:r>
              <a:rPr lang="en-US" sz="900" dirty="0" err="1" smtClean="0"/>
              <a:t>Laya</a:t>
            </a:r>
            <a:r>
              <a:rPr lang="en-US" sz="900" dirty="0" smtClean="0"/>
              <a:t> Ahmadi</a:t>
            </a:r>
          </a:p>
          <a:p>
            <a:pPr marL="342900" indent="-342900">
              <a:lnSpc>
                <a:spcPct val="150000"/>
              </a:lnSpc>
              <a:buFont typeface="+mj-lt"/>
              <a:buAutoNum type="arabicPeriod"/>
            </a:pPr>
            <a:r>
              <a:rPr lang="en-US" sz="900" dirty="0" smtClean="0"/>
              <a:t>1398/12/28: </a:t>
            </a:r>
            <a:r>
              <a:rPr lang="en-US" sz="900" dirty="0" err="1" smtClean="0"/>
              <a:t>Taloee</a:t>
            </a:r>
            <a:r>
              <a:rPr lang="en-US" sz="900" dirty="0" smtClean="0"/>
              <a:t>                  </a:t>
            </a:r>
          </a:p>
          <a:p>
            <a:pPr marL="342900" indent="-342900">
              <a:lnSpc>
                <a:spcPct val="150000"/>
              </a:lnSpc>
              <a:buFont typeface="+mj-lt"/>
              <a:buAutoNum type="arabicPeriod"/>
            </a:pPr>
            <a:r>
              <a:rPr lang="en-US" sz="900" dirty="0" smtClean="0"/>
              <a:t>1399/01/03 : Akbar </a:t>
            </a:r>
            <a:r>
              <a:rPr lang="en-US" sz="900" dirty="0" err="1" smtClean="0"/>
              <a:t>Salehi</a:t>
            </a:r>
            <a:r>
              <a:rPr lang="en-US" sz="900" dirty="0" smtClean="0"/>
              <a:t>             </a:t>
            </a:r>
          </a:p>
          <a:p>
            <a:pPr marL="342900" indent="-342900">
              <a:lnSpc>
                <a:spcPct val="150000"/>
              </a:lnSpc>
              <a:buFont typeface="+mj-lt"/>
              <a:buAutoNum type="arabicPeriod"/>
            </a:pPr>
            <a:r>
              <a:rPr lang="en-US" sz="900" dirty="0" smtClean="0"/>
              <a:t>1399/01/05: </a:t>
            </a:r>
            <a:r>
              <a:rPr lang="en-US" sz="900" dirty="0" err="1" smtClean="0"/>
              <a:t>Seyed</a:t>
            </a:r>
            <a:r>
              <a:rPr lang="en-US" sz="900" dirty="0" smtClean="0"/>
              <a:t> </a:t>
            </a:r>
            <a:r>
              <a:rPr lang="en-US" sz="900" dirty="0" err="1" smtClean="0"/>
              <a:t>reza</a:t>
            </a:r>
            <a:r>
              <a:rPr lang="en-US" sz="900" dirty="0" smtClean="0"/>
              <a:t> </a:t>
            </a:r>
            <a:r>
              <a:rPr lang="en-US" sz="900" dirty="0" err="1" smtClean="0"/>
              <a:t>Ziayee</a:t>
            </a:r>
            <a:endParaRPr lang="en-US" sz="900" dirty="0" smtClean="0"/>
          </a:p>
          <a:p>
            <a:pPr marL="342900" indent="-342900">
              <a:lnSpc>
                <a:spcPct val="150000"/>
              </a:lnSpc>
              <a:buFont typeface="+mj-lt"/>
              <a:buAutoNum type="arabicPeriod"/>
            </a:pPr>
            <a:r>
              <a:rPr lang="en-US" sz="900" dirty="0" smtClean="0"/>
              <a:t>1399/01/06: </a:t>
            </a:r>
            <a:r>
              <a:rPr lang="en-US" sz="900" dirty="0" err="1" smtClean="0"/>
              <a:t>Mizani</a:t>
            </a:r>
            <a:r>
              <a:rPr lang="en-US" sz="900" dirty="0" smtClean="0"/>
              <a:t> Ali            </a:t>
            </a:r>
          </a:p>
          <a:p>
            <a:pPr marL="342900" indent="-342900">
              <a:lnSpc>
                <a:spcPct val="150000"/>
              </a:lnSpc>
              <a:buFont typeface="+mj-lt"/>
              <a:buAutoNum type="arabicPeriod"/>
            </a:pPr>
            <a:r>
              <a:rPr lang="en-US" sz="900" dirty="0" smtClean="0"/>
              <a:t>1399/01/06: </a:t>
            </a:r>
            <a:r>
              <a:rPr lang="en-US" sz="900" dirty="0" err="1" smtClean="0"/>
              <a:t>Nazemian</a:t>
            </a:r>
            <a:endParaRPr lang="en-US" sz="900" dirty="0" smtClean="0"/>
          </a:p>
          <a:p>
            <a:pPr marL="342900" indent="-342900">
              <a:lnSpc>
                <a:spcPct val="150000"/>
              </a:lnSpc>
              <a:buFont typeface="+mj-lt"/>
              <a:buAutoNum type="arabicPeriod"/>
            </a:pPr>
            <a:r>
              <a:rPr lang="en-US" sz="900" dirty="0" smtClean="0"/>
              <a:t>1399/01/07: </a:t>
            </a:r>
            <a:r>
              <a:rPr lang="en-US" sz="900" dirty="0" err="1" smtClean="0"/>
              <a:t>Afshari</a:t>
            </a:r>
            <a:r>
              <a:rPr lang="en-US" sz="900" dirty="0" smtClean="0"/>
              <a:t>              </a:t>
            </a:r>
          </a:p>
          <a:p>
            <a:pPr marL="342900" indent="-342900">
              <a:lnSpc>
                <a:spcPct val="150000"/>
              </a:lnSpc>
              <a:buFont typeface="+mj-lt"/>
              <a:buAutoNum type="arabicPeriod"/>
            </a:pPr>
            <a:r>
              <a:rPr lang="en-US" sz="900" dirty="0" smtClean="0"/>
              <a:t>1399/01/07: </a:t>
            </a:r>
            <a:r>
              <a:rPr lang="en-US" sz="900" dirty="0" err="1" smtClean="0"/>
              <a:t>Sarhadi</a:t>
            </a:r>
            <a:endParaRPr lang="en-US" sz="900" dirty="0"/>
          </a:p>
        </p:txBody>
      </p:sp>
      <p:sp>
        <p:nvSpPr>
          <p:cNvPr id="134" name="Explosion 1 133"/>
          <p:cNvSpPr/>
          <p:nvPr/>
        </p:nvSpPr>
        <p:spPr>
          <a:xfrm>
            <a:off x="3140249" y="837489"/>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5" name="Explosion 1 134"/>
          <p:cNvSpPr/>
          <p:nvPr/>
        </p:nvSpPr>
        <p:spPr>
          <a:xfrm>
            <a:off x="1929087" y="1515924"/>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6" name="Explosion 1 135"/>
          <p:cNvSpPr/>
          <p:nvPr/>
        </p:nvSpPr>
        <p:spPr>
          <a:xfrm>
            <a:off x="2004552" y="3653587"/>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7" name="Explosion 1 136"/>
          <p:cNvSpPr/>
          <p:nvPr/>
        </p:nvSpPr>
        <p:spPr>
          <a:xfrm>
            <a:off x="1895985" y="2932032"/>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8" name="Explosion 1 137"/>
          <p:cNvSpPr/>
          <p:nvPr/>
        </p:nvSpPr>
        <p:spPr>
          <a:xfrm>
            <a:off x="1805116" y="1688661"/>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9" name="Explosion 1 138"/>
          <p:cNvSpPr/>
          <p:nvPr/>
        </p:nvSpPr>
        <p:spPr>
          <a:xfrm>
            <a:off x="1814787" y="3542319"/>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0" name="Explosion 1 139"/>
          <p:cNvSpPr/>
          <p:nvPr/>
        </p:nvSpPr>
        <p:spPr>
          <a:xfrm>
            <a:off x="1920732" y="3230850"/>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1" name="Explosion 1 140"/>
          <p:cNvSpPr/>
          <p:nvPr/>
        </p:nvSpPr>
        <p:spPr>
          <a:xfrm>
            <a:off x="3193272" y="1607364"/>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2" name="Explosion 1 141"/>
          <p:cNvSpPr/>
          <p:nvPr/>
        </p:nvSpPr>
        <p:spPr>
          <a:xfrm>
            <a:off x="1822409" y="1418564"/>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3" name="Explosion 1 142"/>
          <p:cNvSpPr/>
          <p:nvPr/>
        </p:nvSpPr>
        <p:spPr>
          <a:xfrm>
            <a:off x="1974809" y="1570964"/>
            <a:ext cx="228600" cy="257598"/>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785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2"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4743" y="406833"/>
            <a:ext cx="10638971" cy="5993967"/>
          </a:xfrm>
        </p:spPr>
        <p:txBody>
          <a:bodyPr>
            <a:noAutofit/>
          </a:bodyPr>
          <a:lstStyle/>
          <a:p>
            <a:pPr>
              <a:lnSpc>
                <a:spcPct val="200000"/>
              </a:lnSpc>
              <a:buSzPct val="70000"/>
              <a:buFont typeface="Wingdings" panose="05000000000000000000" pitchFamily="2" charset="2"/>
              <a:buChar char="q"/>
            </a:pPr>
            <a:r>
              <a:rPr lang="en-GB" sz="2800" dirty="0" smtClean="0"/>
              <a:t>On </a:t>
            </a:r>
            <a:r>
              <a:rPr lang="en-GB" sz="2800" dirty="0"/>
              <a:t>20 February </a:t>
            </a:r>
            <a:r>
              <a:rPr lang="en-GB" sz="2800" dirty="0" smtClean="0"/>
              <a:t>2020 (1</a:t>
            </a:r>
            <a:r>
              <a:rPr lang="en-GB" sz="2800" baseline="30000" dirty="0" smtClean="0"/>
              <a:t>st</a:t>
            </a:r>
            <a:r>
              <a:rPr lang="en-GB" sz="2800" dirty="0" smtClean="0"/>
              <a:t> </a:t>
            </a:r>
            <a:r>
              <a:rPr lang="en-GB" sz="2800" dirty="0" err="1" smtClean="0"/>
              <a:t>Esfand</a:t>
            </a:r>
            <a:r>
              <a:rPr lang="en-GB" sz="2800" dirty="0" smtClean="0"/>
              <a:t> 1398, </a:t>
            </a:r>
            <a:r>
              <a:rPr lang="en-GB" sz="2800" u="sng" dirty="0" smtClean="0"/>
              <a:t>Day 0</a:t>
            </a:r>
            <a:r>
              <a:rPr lang="en-GB" sz="2800" dirty="0" smtClean="0"/>
              <a:t>), </a:t>
            </a:r>
            <a:r>
              <a:rPr lang="en-GB" sz="2800" dirty="0"/>
              <a:t>with official declaration of COVID 19 entry into Iran, we started temperature screening for dialysis patients and personnel and obligatory wearing of surgical masks for personnel throughout their working hours, together with hand-washing for the patients and restrictions on entry of companies for the patients</a:t>
            </a:r>
            <a:r>
              <a:rPr lang="en-GB" sz="2800" dirty="0" smtClean="0"/>
              <a:t>.</a:t>
            </a:r>
          </a:p>
        </p:txBody>
      </p:sp>
    </p:spTree>
    <p:extLst>
      <p:ext uri="{BB962C8B-B14F-4D97-AF65-F5344CB8AC3E}">
        <p14:creationId xmlns:p14="http://schemas.microsoft.com/office/powerpoint/2010/main" xmlns="" val="1852546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1329" y="470647"/>
            <a:ext cx="10976641" cy="5755341"/>
          </a:xfrm>
        </p:spPr>
        <p:txBody>
          <a:bodyPr>
            <a:normAutofit lnSpcReduction="10000"/>
          </a:bodyPr>
          <a:lstStyle/>
          <a:p>
            <a:pPr algn="just">
              <a:lnSpc>
                <a:spcPct val="150000"/>
              </a:lnSpc>
              <a:buSzPct val="70000"/>
              <a:buFont typeface="Wingdings" panose="05000000000000000000" pitchFamily="2" charset="2"/>
              <a:buChar char="q"/>
            </a:pPr>
            <a:r>
              <a:rPr lang="en-GB" sz="2800" dirty="0" smtClean="0"/>
              <a:t>On </a:t>
            </a:r>
            <a:r>
              <a:rPr lang="en-GB" sz="2800" dirty="0"/>
              <a:t>day </a:t>
            </a:r>
            <a:r>
              <a:rPr lang="en-GB" sz="2800" u="sng" dirty="0" smtClean="0"/>
              <a:t>+3</a:t>
            </a:r>
            <a:r>
              <a:rPr lang="fa-IR" sz="2800" dirty="0" smtClean="0"/>
              <a:t> </a:t>
            </a:r>
            <a:r>
              <a:rPr lang="es-ES" sz="2800" dirty="0" smtClean="0"/>
              <a:t> a 60 YO</a:t>
            </a:r>
            <a:r>
              <a:rPr lang="en-GB" sz="2800" dirty="0" smtClean="0"/>
              <a:t> male </a:t>
            </a:r>
            <a:r>
              <a:rPr lang="en-GB" sz="2800" dirty="0"/>
              <a:t>patient who complained of fever was assessed by the COVID 19 unit of the hospital who had normal CBC and CXR and was not diagnosed with COVID 19, but turned out to show </a:t>
            </a:r>
            <a:r>
              <a:rPr lang="en-GB" sz="2800" dirty="0" err="1"/>
              <a:t>diarrhea</a:t>
            </a:r>
            <a:r>
              <a:rPr lang="en-GB" sz="2800" dirty="0"/>
              <a:t> and nausea on the following week, with </a:t>
            </a:r>
            <a:r>
              <a:rPr lang="en-GB" sz="2800" dirty="0" err="1"/>
              <a:t>lymphopenia</a:t>
            </a:r>
            <a:r>
              <a:rPr lang="en-GB" sz="2800" dirty="0"/>
              <a:t> and positive Chest CT scan and was admitted in the designated COVID 19 ward in the hospital. </a:t>
            </a:r>
            <a:endParaRPr lang="en-GB" sz="2800" dirty="0" smtClean="0"/>
          </a:p>
          <a:p>
            <a:pPr algn="just">
              <a:lnSpc>
                <a:spcPct val="150000"/>
              </a:lnSpc>
              <a:buSzPct val="70000"/>
              <a:buFont typeface="Wingdings" panose="05000000000000000000" pitchFamily="2" charset="2"/>
              <a:buChar char="q"/>
            </a:pPr>
            <a:r>
              <a:rPr lang="en-GB" sz="2800" dirty="0" smtClean="0"/>
              <a:t>Subsequently 4 </a:t>
            </a:r>
            <a:r>
              <a:rPr lang="en-GB" sz="2800" dirty="0"/>
              <a:t>more patients were diagnosed with COVID </a:t>
            </a:r>
            <a:r>
              <a:rPr lang="en-GB" sz="2800" dirty="0" smtClean="0"/>
              <a:t>19 during 3 subsequent weeks, one in another hospital </a:t>
            </a:r>
            <a:r>
              <a:rPr lang="en-US" sz="2800" dirty="0" smtClean="0"/>
              <a:t>(</a:t>
            </a:r>
            <a:r>
              <a:rPr lang="en-GB" sz="2800" dirty="0" smtClean="0"/>
              <a:t>58 yrs old lady), who died after 8 days.</a:t>
            </a:r>
          </a:p>
        </p:txBody>
      </p:sp>
    </p:spTree>
    <p:extLst>
      <p:ext uri="{BB962C8B-B14F-4D97-AF65-F5344CB8AC3E}">
        <p14:creationId xmlns:p14="http://schemas.microsoft.com/office/powerpoint/2010/main" xmlns="" val="185254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0915" y="333829"/>
            <a:ext cx="11582400" cy="5849257"/>
          </a:xfrm>
        </p:spPr>
        <p:txBody>
          <a:bodyPr>
            <a:normAutofit lnSpcReduction="10000"/>
          </a:bodyPr>
          <a:lstStyle/>
          <a:p>
            <a:pPr>
              <a:lnSpc>
                <a:spcPct val="150000"/>
              </a:lnSpc>
              <a:buSzPct val="70000"/>
              <a:buFont typeface="Wingdings" panose="05000000000000000000" pitchFamily="2" charset="2"/>
              <a:buChar char="q"/>
            </a:pPr>
            <a:r>
              <a:rPr lang="en-GB" sz="2800" dirty="0" smtClean="0"/>
              <a:t>Day +11:</a:t>
            </a:r>
          </a:p>
          <a:p>
            <a:pPr lvl="1">
              <a:lnSpc>
                <a:spcPct val="150000"/>
              </a:lnSpc>
              <a:buSzPct val="70000"/>
            </a:pPr>
            <a:r>
              <a:rPr lang="en-GB" sz="2400" dirty="0"/>
              <a:t> Surgical mask wearing for all patients, </a:t>
            </a:r>
          </a:p>
          <a:p>
            <a:pPr lvl="1">
              <a:lnSpc>
                <a:spcPct val="150000"/>
              </a:lnSpc>
              <a:buSzPct val="70000"/>
            </a:pPr>
            <a:r>
              <a:rPr lang="en-GB" sz="2400" dirty="0"/>
              <a:t>Hazmat suits, N95 masks and gloves for personnel </a:t>
            </a:r>
          </a:p>
          <a:p>
            <a:pPr lvl="1">
              <a:lnSpc>
                <a:spcPct val="150000"/>
              </a:lnSpc>
              <a:buSzPct val="70000"/>
            </a:pPr>
            <a:r>
              <a:rPr lang="en-GB" sz="2400" dirty="0" smtClean="0"/>
              <a:t>Hemodialysis </a:t>
            </a:r>
            <a:r>
              <a:rPr lang="en-GB" sz="2400" dirty="0"/>
              <a:t>shifts reduced to twice a week in about 70% of patients (IDWG&lt;3 </a:t>
            </a:r>
            <a:r>
              <a:rPr lang="en-GB" sz="2400" dirty="0" err="1" smtClean="0"/>
              <a:t>kgs</a:t>
            </a:r>
            <a:r>
              <a:rPr lang="en-GB" sz="2400" dirty="0" smtClean="0"/>
              <a:t> </a:t>
            </a:r>
            <a:r>
              <a:rPr lang="en-GB" sz="2400" dirty="0"/>
              <a:t>and serum K&lt; 5.5 meq/L (before dialysis), to reduce the frequency of transport, contacts and risk of infection. </a:t>
            </a:r>
          </a:p>
          <a:p>
            <a:pPr>
              <a:lnSpc>
                <a:spcPct val="150000"/>
              </a:lnSpc>
              <a:buSzPct val="70000"/>
              <a:buFont typeface="Wingdings" panose="05000000000000000000" pitchFamily="2" charset="2"/>
              <a:buChar char="q"/>
            </a:pPr>
            <a:r>
              <a:rPr lang="en-GB" sz="2800" dirty="0" smtClean="0"/>
              <a:t>Cautions </a:t>
            </a:r>
            <a:r>
              <a:rPr lang="en-GB" sz="2800" dirty="0"/>
              <a:t>were </a:t>
            </a:r>
            <a:r>
              <a:rPr lang="en-GB" sz="2800" dirty="0" smtClean="0"/>
              <a:t>given </a:t>
            </a:r>
            <a:r>
              <a:rPr lang="en-GB" sz="2800" dirty="0"/>
              <a:t>for overload symptoms and instructions for restrict diet control</a:t>
            </a:r>
            <a:r>
              <a:rPr lang="en-GB" sz="2800" dirty="0" smtClean="0"/>
              <a:t>.</a:t>
            </a:r>
          </a:p>
          <a:p>
            <a:pPr>
              <a:lnSpc>
                <a:spcPct val="150000"/>
              </a:lnSpc>
              <a:buSzPct val="70000"/>
              <a:buFont typeface="Wingdings" panose="05000000000000000000" pitchFamily="2" charset="2"/>
              <a:buChar char="q"/>
            </a:pPr>
            <a:r>
              <a:rPr lang="en-GB" sz="2800" dirty="0" smtClean="0"/>
              <a:t>A separate space was designated for dialysis of COVID 19 patients.</a:t>
            </a:r>
            <a:endParaRPr lang="en-GB" sz="2800" dirty="0"/>
          </a:p>
          <a:p>
            <a:pPr>
              <a:lnSpc>
                <a:spcPct val="150000"/>
              </a:lnSpc>
              <a:buSzPct val="70000"/>
              <a:buFont typeface="Wingdings" panose="05000000000000000000" pitchFamily="2" charset="2"/>
              <a:buChar char="q"/>
            </a:pPr>
            <a:endParaRPr lang="en-GB" sz="2800" dirty="0" smtClean="0"/>
          </a:p>
          <a:p>
            <a:pPr lvl="1">
              <a:lnSpc>
                <a:spcPct val="150000"/>
              </a:lnSpc>
              <a:buSzPct val="70000"/>
              <a:buFont typeface="Wingdings" panose="05000000000000000000" pitchFamily="2" charset="2"/>
              <a:buChar char="q"/>
            </a:pPr>
            <a:endParaRPr lang="en-GB" sz="2400" dirty="0"/>
          </a:p>
          <a:p>
            <a:pPr lvl="1">
              <a:lnSpc>
                <a:spcPct val="150000"/>
              </a:lnSpc>
              <a:buSzPct val="70000"/>
              <a:buFont typeface="Wingdings" panose="05000000000000000000" pitchFamily="2" charset="2"/>
              <a:buChar char="q"/>
            </a:pPr>
            <a:endParaRPr lang="en-GB" sz="2400" dirty="0" smtClean="0"/>
          </a:p>
        </p:txBody>
      </p:sp>
    </p:spTree>
    <p:extLst>
      <p:ext uri="{BB962C8B-B14F-4D97-AF65-F5344CB8AC3E}">
        <p14:creationId xmlns:p14="http://schemas.microsoft.com/office/powerpoint/2010/main" xmlns="" val="1852546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4743" y="551543"/>
            <a:ext cx="11105562" cy="5486399"/>
          </a:xfrm>
        </p:spPr>
        <p:txBody>
          <a:bodyPr>
            <a:normAutofit/>
          </a:bodyPr>
          <a:lstStyle/>
          <a:p>
            <a:pPr>
              <a:lnSpc>
                <a:spcPct val="150000"/>
              </a:lnSpc>
              <a:buSzPct val="70000"/>
              <a:buFont typeface="Wingdings" panose="05000000000000000000" pitchFamily="2" charset="2"/>
              <a:buChar char="q"/>
            </a:pPr>
            <a:r>
              <a:rPr lang="en-GB" sz="2800" dirty="0" smtClean="0"/>
              <a:t>Screening </a:t>
            </a:r>
            <a:r>
              <a:rPr lang="en-GB" sz="2800" dirty="0"/>
              <a:t>was augmented to temperature measurement in addition to complete history for any symptoms of viral infection (cough, soar throat, headache, </a:t>
            </a:r>
            <a:r>
              <a:rPr lang="en-GB" sz="2800" dirty="0" err="1"/>
              <a:t>dyspnea</a:t>
            </a:r>
            <a:r>
              <a:rPr lang="en-GB" sz="2800" dirty="0"/>
              <a:t>, nausea, vomiting, </a:t>
            </a:r>
            <a:r>
              <a:rPr lang="en-GB" sz="2800" dirty="0" err="1"/>
              <a:t>diarrhea</a:t>
            </a:r>
            <a:r>
              <a:rPr lang="en-GB" sz="2800" dirty="0"/>
              <a:t>, anosmia,..), history of disease in close contacts, history of recent exposure to COVID 19 patients or travel to epicentres (at that time, the cities of Qom, Rasht and </a:t>
            </a:r>
            <a:r>
              <a:rPr lang="en-GB" sz="2800" dirty="0" err="1"/>
              <a:t>Gorgan</a:t>
            </a:r>
            <a:r>
              <a:rPr lang="en-GB" sz="2800" dirty="0"/>
              <a:t>). </a:t>
            </a:r>
            <a:endParaRPr lang="en-GB" sz="2800" dirty="0" smtClean="0"/>
          </a:p>
          <a:p>
            <a:pPr>
              <a:lnSpc>
                <a:spcPct val="150000"/>
              </a:lnSpc>
              <a:buSzPct val="70000"/>
              <a:buFont typeface="Wingdings" panose="05000000000000000000" pitchFamily="2" charset="2"/>
              <a:buChar char="q"/>
            </a:pPr>
            <a:r>
              <a:rPr lang="en-GB" sz="2800" dirty="0" smtClean="0"/>
              <a:t>Food </a:t>
            </a:r>
            <a:r>
              <a:rPr lang="en-GB" sz="2800" dirty="0"/>
              <a:t>ingestion was forbidden during dialysis, the restaurant was closed and take home food packages were distributed. </a:t>
            </a:r>
            <a:endParaRPr lang="en-GB" sz="2800" dirty="0" smtClean="0"/>
          </a:p>
        </p:txBody>
      </p:sp>
    </p:spTree>
    <p:extLst>
      <p:ext uri="{BB962C8B-B14F-4D97-AF65-F5344CB8AC3E}">
        <p14:creationId xmlns:p14="http://schemas.microsoft.com/office/powerpoint/2010/main" xmlns="" val="1852546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2658" y="941293"/>
            <a:ext cx="10044954" cy="4213654"/>
          </a:xfrm>
          <a:prstGeom prst="rect">
            <a:avLst/>
          </a:prstGeom>
        </p:spPr>
        <p:txBody>
          <a:bodyPr wrap="square">
            <a:spAutoFit/>
          </a:bodyPr>
          <a:lstStyle/>
          <a:p>
            <a:pPr marL="457200" indent="-457200">
              <a:lnSpc>
                <a:spcPct val="250000"/>
              </a:lnSpc>
              <a:buClr>
                <a:schemeClr val="accent5"/>
              </a:buClr>
              <a:buFont typeface="Wingdings" panose="05000000000000000000" pitchFamily="2" charset="2"/>
              <a:buChar char="q"/>
            </a:pPr>
            <a:r>
              <a:rPr lang="en-GB" sz="2800" dirty="0"/>
              <a:t>Despite these strict isolation measures, the number of symptomatic COVID 19 patients rose to </a:t>
            </a:r>
            <a:r>
              <a:rPr lang="en-GB" sz="2800" dirty="0" smtClean="0"/>
              <a:t>11 </a:t>
            </a:r>
            <a:r>
              <a:rPr lang="en-GB" sz="2800" dirty="0"/>
              <a:t>at </a:t>
            </a:r>
            <a:r>
              <a:rPr lang="en-GB" sz="2800" dirty="0" smtClean="0"/>
              <a:t> day 37 </a:t>
            </a:r>
            <a:r>
              <a:rPr lang="en-GB" sz="2800" dirty="0"/>
              <a:t>and 3 asymptomatic personnel (2 nurses and 1 </a:t>
            </a:r>
            <a:r>
              <a:rPr lang="en-GB" sz="2800" dirty="0" smtClean="0"/>
              <a:t>janitor) </a:t>
            </a:r>
            <a:r>
              <a:rPr lang="en-GB" sz="2800" dirty="0"/>
              <a:t>became PCR positive during screening.</a:t>
            </a:r>
            <a:endParaRPr lang="en-US" sz="2800" dirty="0"/>
          </a:p>
        </p:txBody>
      </p:sp>
    </p:spTree>
    <p:extLst>
      <p:ext uri="{BB962C8B-B14F-4D97-AF65-F5344CB8AC3E}">
        <p14:creationId xmlns:p14="http://schemas.microsoft.com/office/powerpoint/2010/main" xmlns="" val="92157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64777" y="433668"/>
            <a:ext cx="11280775" cy="4502150"/>
          </a:xfrm>
        </p:spPr>
        <p:txBody>
          <a:bodyPr>
            <a:noAutofit/>
          </a:bodyPr>
          <a:lstStyle/>
          <a:p>
            <a:pPr>
              <a:lnSpc>
                <a:spcPct val="150000"/>
              </a:lnSpc>
              <a:buSzPct val="70000"/>
              <a:buFont typeface="Wingdings" panose="05000000000000000000" pitchFamily="2" charset="2"/>
              <a:buChar char="q"/>
            </a:pPr>
            <a:r>
              <a:rPr lang="en-GB" sz="2600" dirty="0"/>
              <a:t>An emergency state for hemodialysis ward was declared in the hospital and in a meeting with crisis management </a:t>
            </a:r>
            <a:r>
              <a:rPr lang="en-GB" sz="2600" dirty="0" smtClean="0"/>
              <a:t>department.</a:t>
            </a:r>
          </a:p>
          <a:p>
            <a:pPr>
              <a:lnSpc>
                <a:spcPct val="150000"/>
              </a:lnSpc>
              <a:buSzPct val="70000"/>
              <a:buFont typeface="Wingdings" panose="05000000000000000000" pitchFamily="2" charset="2"/>
              <a:buChar char="q"/>
            </a:pPr>
            <a:r>
              <a:rPr lang="en-GB" sz="2600" dirty="0" smtClean="0"/>
              <a:t>A </a:t>
            </a:r>
            <a:r>
              <a:rPr lang="en-GB" sz="2600" dirty="0"/>
              <a:t>screening strategy for all dialysis patients was employed including measurement of complete blood counts (CBC) and white blood cell differentiation, </a:t>
            </a:r>
            <a:r>
              <a:rPr lang="en-GB" sz="2600" dirty="0" smtClean="0"/>
              <a:t>SARS- </a:t>
            </a:r>
            <a:r>
              <a:rPr lang="en-GB" sz="2600" dirty="0"/>
              <a:t>COV- 2 PCR and Chest CT scan, for all patients before entering the dialysis ward. </a:t>
            </a:r>
            <a:endParaRPr lang="en-GB" sz="2600" dirty="0" smtClean="0"/>
          </a:p>
          <a:p>
            <a:pPr>
              <a:lnSpc>
                <a:spcPct val="150000"/>
              </a:lnSpc>
              <a:buSzPct val="70000"/>
              <a:buFont typeface="Wingdings" panose="05000000000000000000" pitchFamily="2" charset="2"/>
              <a:buChar char="q"/>
            </a:pPr>
            <a:r>
              <a:rPr lang="en-GB" sz="2600" dirty="0" smtClean="0"/>
              <a:t>The </a:t>
            </a:r>
            <a:r>
              <a:rPr lang="en-GB" sz="2600" dirty="0"/>
              <a:t>results of chest CT scans were assumed as gold standard and were studied on line by the radiologist </a:t>
            </a:r>
            <a:r>
              <a:rPr lang="en-GB" sz="2600" dirty="0" smtClean="0"/>
              <a:t>and </a:t>
            </a:r>
            <a:r>
              <a:rPr lang="en-GB" sz="2600" dirty="0"/>
              <a:t>according to the result, patients were designated to be dialysed in different rooms by the head of dialysis ward. </a:t>
            </a:r>
            <a:endParaRPr lang="en-US" sz="2600" dirty="0"/>
          </a:p>
        </p:txBody>
      </p:sp>
    </p:spTree>
    <p:extLst>
      <p:ext uri="{BB962C8B-B14F-4D97-AF65-F5344CB8AC3E}">
        <p14:creationId xmlns:p14="http://schemas.microsoft.com/office/powerpoint/2010/main" xmlns="" val="2662253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Strategy</a:t>
            </a:r>
            <a:endParaRPr lang="en-US" dirty="0"/>
          </a:p>
        </p:txBody>
      </p:sp>
      <p:sp>
        <p:nvSpPr>
          <p:cNvPr id="3" name="Content Placeholder 2"/>
          <p:cNvSpPr>
            <a:spLocks noGrp="1"/>
          </p:cNvSpPr>
          <p:nvPr>
            <p:ph idx="1"/>
          </p:nvPr>
        </p:nvSpPr>
        <p:spPr>
          <a:xfrm>
            <a:off x="820270" y="1845734"/>
            <a:ext cx="10892117" cy="4501278"/>
          </a:xfrm>
        </p:spPr>
        <p:txBody>
          <a:bodyPr>
            <a:noAutofit/>
          </a:bodyPr>
          <a:lstStyle/>
          <a:p>
            <a:r>
              <a:rPr lang="en-GB" sz="2800" dirty="0"/>
              <a:t>The results of </a:t>
            </a:r>
            <a:r>
              <a:rPr lang="en-GB" sz="2800" dirty="0" smtClean="0"/>
              <a:t>CT scan were classified by the radiologist as</a:t>
            </a:r>
          </a:p>
          <a:p>
            <a:pPr lvl="1"/>
            <a:r>
              <a:rPr lang="en-GB" sz="2400" dirty="0" smtClean="0"/>
              <a:t>1- normal</a:t>
            </a:r>
          </a:p>
          <a:p>
            <a:pPr lvl="1"/>
            <a:r>
              <a:rPr lang="en-GB" sz="2400" dirty="0" smtClean="0"/>
              <a:t>2- weakly suspicious</a:t>
            </a:r>
          </a:p>
          <a:p>
            <a:pPr lvl="1"/>
            <a:r>
              <a:rPr lang="en-GB" sz="2400" dirty="0" smtClean="0"/>
              <a:t>2.5- moderately suspicious</a:t>
            </a:r>
          </a:p>
          <a:p>
            <a:pPr lvl="1"/>
            <a:r>
              <a:rPr lang="en-GB" sz="2400" dirty="0" smtClean="0"/>
              <a:t>3- highly </a:t>
            </a:r>
            <a:r>
              <a:rPr lang="en-GB" sz="2400" dirty="0"/>
              <a:t>suspicious </a:t>
            </a:r>
          </a:p>
          <a:p>
            <a:pPr lvl="1"/>
            <a:r>
              <a:rPr lang="en-GB" sz="2400" dirty="0" smtClean="0"/>
              <a:t>4- typical </a:t>
            </a:r>
          </a:p>
          <a:p>
            <a:r>
              <a:rPr lang="en-GB" sz="2800" dirty="0" smtClean="0"/>
              <a:t>Subsequently </a:t>
            </a:r>
            <a:r>
              <a:rPr lang="en-GB" sz="2800" dirty="0"/>
              <a:t>after the results of </a:t>
            </a:r>
            <a:r>
              <a:rPr lang="en-GB" sz="2800" dirty="0" smtClean="0"/>
              <a:t>CBC and </a:t>
            </a:r>
            <a:r>
              <a:rPr lang="en-GB" sz="2800" dirty="0"/>
              <a:t>PCR were obtained in the following days, further decisions for </a:t>
            </a:r>
            <a:r>
              <a:rPr lang="en-GB" sz="2800" dirty="0" smtClean="0"/>
              <a:t>classification </a:t>
            </a:r>
            <a:r>
              <a:rPr lang="en-GB" sz="2800" dirty="0"/>
              <a:t>of patients were made.</a:t>
            </a:r>
            <a:endParaRPr lang="en-US" sz="2800" dirty="0"/>
          </a:p>
          <a:p>
            <a:endParaRPr lang="en-US" sz="2800" dirty="0"/>
          </a:p>
        </p:txBody>
      </p:sp>
    </p:spTree>
    <p:extLst>
      <p:ext uri="{BB962C8B-B14F-4D97-AF65-F5344CB8AC3E}">
        <p14:creationId xmlns:p14="http://schemas.microsoft.com/office/powerpoint/2010/main" xmlns="" val="1262453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907</TotalTime>
  <Words>1583</Words>
  <Application>Microsoft Office PowerPoint</Application>
  <PresentationFormat>Custom</PresentationFormat>
  <Paragraphs>203</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COVID 19 in Dialysis Wards</vt:lpstr>
      <vt:lpstr>Introduction</vt:lpstr>
      <vt:lpstr>Slide 3</vt:lpstr>
      <vt:lpstr>Slide 4</vt:lpstr>
      <vt:lpstr>Slide 5</vt:lpstr>
      <vt:lpstr>Slide 6</vt:lpstr>
      <vt:lpstr>Slide 7</vt:lpstr>
      <vt:lpstr>Slide 8</vt:lpstr>
      <vt:lpstr>Screening Strategy</vt:lpstr>
      <vt:lpstr>Slide 10</vt:lpstr>
      <vt:lpstr>Slide 11</vt:lpstr>
      <vt:lpstr>Slide 12</vt:lpstr>
      <vt:lpstr>Characteristics</vt:lpstr>
      <vt:lpstr>Slide 14</vt:lpstr>
      <vt:lpstr>Lymphopenia</vt:lpstr>
      <vt:lpstr>No difference between rate of infection in </vt:lpstr>
      <vt:lpstr>Slide 17</vt:lpstr>
      <vt:lpstr>Slide 18</vt:lpstr>
      <vt:lpstr>Slide 19</vt:lpstr>
      <vt:lpstr>Slide 20</vt:lpstr>
      <vt:lpstr>Slide 21</vt:lpstr>
      <vt:lpstr>Slide 22</vt:lpstr>
      <vt:lpstr>Screening: </vt:lpstr>
      <vt:lpstr>Patient placement: </vt:lpstr>
      <vt:lpstr>Personal protective equipment (PPE): </vt:lpstr>
      <vt:lpstr>Environmental disinfection: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in Dialysis Wards</dc:title>
  <dc:creator>dializ</dc:creator>
  <cp:lastModifiedBy>Shahrzad</cp:lastModifiedBy>
  <cp:revision>42</cp:revision>
  <dcterms:created xsi:type="dcterms:W3CDTF">2020-04-28T12:35:08Z</dcterms:created>
  <dcterms:modified xsi:type="dcterms:W3CDTF">2020-04-29T21:46:29Z</dcterms:modified>
</cp:coreProperties>
</file>